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49" r:id="rId2"/>
    <p:sldId id="351" r:id="rId3"/>
    <p:sldId id="341" r:id="rId4"/>
    <p:sldId id="343" r:id="rId5"/>
    <p:sldId id="347" r:id="rId6"/>
    <p:sldId id="352" r:id="rId7"/>
    <p:sldId id="298" r:id="rId8"/>
    <p:sldId id="295" r:id="rId9"/>
    <p:sldId id="350" r:id="rId10"/>
    <p:sldId id="344" r:id="rId11"/>
    <p:sldId id="338" r:id="rId12"/>
    <p:sldId id="317" r:id="rId13"/>
    <p:sldId id="293" r:id="rId14"/>
    <p:sldId id="318" r:id="rId15"/>
    <p:sldId id="339" r:id="rId16"/>
    <p:sldId id="346" r:id="rId17"/>
    <p:sldId id="267" r:id="rId18"/>
    <p:sldId id="292" r:id="rId19"/>
    <p:sldId id="340" r:id="rId20"/>
    <p:sldId id="283" r:id="rId21"/>
    <p:sldId id="284" r:id="rId22"/>
    <p:sldId id="286" r:id="rId23"/>
    <p:sldId id="348" r:id="rId24"/>
    <p:sldId id="297" r:id="rId25"/>
    <p:sldId id="308" r:id="rId26"/>
    <p:sldId id="309" r:id="rId27"/>
    <p:sldId id="311" r:id="rId28"/>
    <p:sldId id="31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2" autoAdjust="0"/>
    <p:restoredTop sz="89708" autoAdjust="0"/>
  </p:normalViewPr>
  <p:slideViewPr>
    <p:cSldViewPr>
      <p:cViewPr>
        <p:scale>
          <a:sx n="68" d="100"/>
          <a:sy n="68" d="100"/>
        </p:scale>
        <p:origin x="-634" y="1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15158"/>
    </p:cViewPr>
  </p:sorterViewPr>
  <p:notesViewPr>
    <p:cSldViewPr>
      <p:cViewPr>
        <p:scale>
          <a:sx n="100" d="100"/>
          <a:sy n="100" d="100"/>
        </p:scale>
        <p:origin x="-1032" y="12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884C0C4-39B4-428D-A8B2-7627745DEF75}" type="datetimeFigureOut">
              <a:rPr lang="en-US"/>
              <a:pPr>
                <a:defRPr/>
              </a:pPr>
              <a:t>6/10/2014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1E56F52-9113-436F-BA80-1BB73569F58D}" type="slidenum">
              <a:rPr lang="en-US"/>
              <a:pPr>
                <a:defRPr/>
              </a:pPr>
              <a:t>‹#›</a:t>
            </a:fld>
            <a:endParaRPr lang="en-US" dirty="0"/>
          </a:p>
        </p:txBody>
      </p:sp>
    </p:spTree>
    <p:extLst>
      <p:ext uri="{BB962C8B-B14F-4D97-AF65-F5344CB8AC3E}">
        <p14:creationId xmlns:p14="http://schemas.microsoft.com/office/powerpoint/2010/main" val="983353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B055218-1DDD-41EC-8B02-9E32FB77AAF7}" type="datetimeFigureOut">
              <a:rPr lang="en-US"/>
              <a:pPr>
                <a:defRPr/>
              </a:pPr>
              <a:t>6/10/2014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24D1522-4FA3-44DE-940F-0C889F5CF8CE}" type="slidenum">
              <a:rPr lang="en-US"/>
              <a:pPr>
                <a:defRPr/>
              </a:pPr>
              <a:t>‹#›</a:t>
            </a:fld>
            <a:endParaRPr lang="en-US" dirty="0"/>
          </a:p>
        </p:txBody>
      </p:sp>
    </p:spTree>
    <p:extLst>
      <p:ext uri="{BB962C8B-B14F-4D97-AF65-F5344CB8AC3E}">
        <p14:creationId xmlns:p14="http://schemas.microsoft.com/office/powerpoint/2010/main" val="989391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400" dirty="0" smtClean="0"/>
              <a:t>IDEA required states to have alternate</a:t>
            </a:r>
            <a:r>
              <a:rPr lang="en-US" sz="1400" baseline="0" dirty="0" smtClean="0"/>
              <a:t> assessments for students who could not take the general state assessment even with accommodations. ESEA regulations in 2003 elaborated on the criteria for the assessment and on the eligibility rules for students.</a:t>
            </a:r>
            <a:endParaRPr lang="en-US" sz="140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BDB472-0520-4E0D-986B-D188C54A4218}" type="slidenum">
              <a:rPr lang="en-US">
                <a:cs typeface="Arial" charset="0"/>
              </a:rPr>
              <a:pPr fontAlgn="base">
                <a:spcBef>
                  <a:spcPct val="0"/>
                </a:spcBef>
                <a:spcAft>
                  <a:spcPct val="0"/>
                </a:spcAft>
              </a:pPr>
              <a:t>7</a:t>
            </a:fld>
            <a:endParaRPr lang="en-US"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1E6AD6-E800-4EA0-B9E8-9283619EBB57}" type="slidenum">
              <a:rPr lang="en-US">
                <a:cs typeface="Arial" charset="0"/>
              </a:rPr>
              <a:pPr fontAlgn="base">
                <a:spcBef>
                  <a:spcPct val="0"/>
                </a:spcBef>
                <a:spcAft>
                  <a:spcPct val="0"/>
                </a:spcAft>
              </a:pPr>
              <a:t>18</a:t>
            </a:fld>
            <a:endParaRPr lang="en-US"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a:spcBef>
                <a:spcPct val="0"/>
              </a:spcBef>
              <a:buFontTx/>
              <a:buChar char="•"/>
            </a:pPr>
            <a:r>
              <a:rPr lang="en-US" sz="1400" dirty="0" smtClean="0"/>
              <a:t>Teaching requires designing instructional plans that promote learning for </a:t>
            </a:r>
            <a:r>
              <a:rPr lang="en-US" sz="1400" b="1" dirty="0" smtClean="0"/>
              <a:t>all</a:t>
            </a:r>
            <a:r>
              <a:rPr lang="en-US" sz="1400" dirty="0" smtClean="0"/>
              <a:t> students – whatever their entry point is into the content. </a:t>
            </a:r>
          </a:p>
          <a:p>
            <a:pPr defTabSz="896938">
              <a:spcBef>
                <a:spcPct val="0"/>
              </a:spcBef>
              <a:buFontTx/>
              <a:buChar char="•"/>
            </a:pPr>
            <a:r>
              <a:rPr lang="en-US" sz="1400" dirty="0" smtClean="0"/>
              <a:t>The Units and Lesson Plans provide </a:t>
            </a:r>
            <a:r>
              <a:rPr lang="en-US" sz="1400" u="sng" dirty="0" smtClean="0"/>
              <a:t>models</a:t>
            </a:r>
            <a:r>
              <a:rPr lang="en-US" sz="1400" dirty="0" smtClean="0"/>
              <a:t> of universally designed planning for an entire class of students</a:t>
            </a:r>
            <a:r>
              <a:rPr lang="en-US" sz="1400" baseline="0" dirty="0" smtClean="0"/>
              <a:t>—to help educators learn to use UDL with all their lessons. </a:t>
            </a:r>
            <a:r>
              <a:rPr lang="en-US" sz="1400" dirty="0" smtClean="0"/>
              <a:t>The Units and Lesson Plans illustrate how to target the CCCs within general education lessons.  Examples are provided for planning for engagement, representation, and expression to meet the unique needs of students with significant cognitive disabilities.  </a:t>
            </a:r>
          </a:p>
          <a:p>
            <a:pPr defTabSz="896938">
              <a:spcBef>
                <a:spcPct val="0"/>
              </a:spcBef>
            </a:pPr>
            <a:r>
              <a:rPr lang="en-US" sz="1400" u="sng" dirty="0" smtClean="0"/>
              <a:t>Description of Instructional Units:</a:t>
            </a:r>
          </a:p>
          <a:p>
            <a:pPr defTabSz="896938">
              <a:spcBef>
                <a:spcPct val="0"/>
              </a:spcBef>
              <a:buFontTx/>
              <a:buChar char="•"/>
            </a:pPr>
            <a:r>
              <a:rPr lang="en-US" sz="1400" dirty="0" smtClean="0"/>
              <a:t>Each of the NCSC instructional units is intended to be used to clarify what the academic content is, how it can be made more accessible for all students, and what units of study might look like when sequencing skills and concepts along a research-based learning continuum. </a:t>
            </a:r>
          </a:p>
          <a:p>
            <a:pPr defTabSz="896938">
              <a:spcBef>
                <a:spcPct val="0"/>
              </a:spcBef>
              <a:buFontTx/>
              <a:buChar char="•"/>
            </a:pPr>
            <a:r>
              <a:rPr lang="en-US" sz="1400" dirty="0" smtClean="0"/>
              <a:t> The units weave within the lessons those skills or points of critical understandings that a student with a significant cognitive disability may not have and may not have ever received instruction on in past grades</a:t>
            </a:r>
          </a:p>
          <a:p>
            <a:pPr defTabSz="896938">
              <a:spcBef>
                <a:spcPct val="0"/>
              </a:spcBef>
              <a:buFontTx/>
              <a:buChar char="•"/>
            </a:pPr>
            <a:endParaRPr lang="en-US" sz="1400" dirty="0" smtClean="0"/>
          </a:p>
          <a:p>
            <a:pPr defTabSz="896938">
              <a:spcBef>
                <a:spcPct val="0"/>
              </a:spcBef>
            </a:pPr>
            <a:endParaRPr lang="en-US" sz="1400" dirty="0" smtClean="0"/>
          </a:p>
        </p:txBody>
      </p:sp>
      <p:sp>
        <p:nvSpPr>
          <p:cNvPr id="1054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78A0F6-095F-466D-9FC1-7E1FE3C17030}" type="slidenum">
              <a:rPr lang="en-US">
                <a:cs typeface="Arial" charset="0"/>
              </a:rPr>
              <a:pPr fontAlgn="base">
                <a:spcBef>
                  <a:spcPct val="0"/>
                </a:spcBef>
                <a:spcAft>
                  <a:spcPct val="0"/>
                </a:spcAft>
              </a:pPr>
              <a:t>20</a:t>
            </a:fld>
            <a:endParaRPr lang="en-US"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400" b="1" dirty="0" smtClean="0"/>
              <a:t>UDL Lesson Components include</a:t>
            </a:r>
            <a:r>
              <a:rPr lang="en-US" sz="1400" dirty="0" smtClean="0"/>
              <a:t>:</a:t>
            </a:r>
          </a:p>
          <a:p>
            <a:pPr>
              <a:spcBef>
                <a:spcPct val="0"/>
              </a:spcBef>
            </a:pPr>
            <a:r>
              <a:rPr lang="en-US" sz="1400" dirty="0" smtClean="0"/>
              <a:t>Introducing the Lesson</a:t>
            </a:r>
          </a:p>
          <a:p>
            <a:pPr>
              <a:spcBef>
                <a:spcPct val="0"/>
              </a:spcBef>
            </a:pPr>
            <a:r>
              <a:rPr lang="en-US" sz="1400" dirty="0" smtClean="0"/>
              <a:t>Direct Instruction and/or Facilitation of Activities</a:t>
            </a:r>
          </a:p>
          <a:p>
            <a:pPr>
              <a:spcBef>
                <a:spcPct val="0"/>
              </a:spcBef>
            </a:pPr>
            <a:r>
              <a:rPr lang="en-US" sz="1400" dirty="0" smtClean="0"/>
              <a:t>Practice</a:t>
            </a:r>
          </a:p>
          <a:p>
            <a:pPr>
              <a:spcBef>
                <a:spcPct val="0"/>
              </a:spcBef>
            </a:pPr>
            <a:r>
              <a:rPr lang="en-US" sz="1400" dirty="0" smtClean="0"/>
              <a:t>Closure (review lesson and objectives)</a:t>
            </a:r>
          </a:p>
          <a:p>
            <a:pPr>
              <a:spcBef>
                <a:spcPct val="0"/>
              </a:spcBef>
            </a:pPr>
            <a:r>
              <a:rPr lang="en-US" sz="1400" dirty="0" smtClean="0"/>
              <a:t>Exit Assessment</a:t>
            </a:r>
          </a:p>
          <a:p>
            <a:pPr>
              <a:spcBef>
                <a:spcPct val="0"/>
              </a:spcBef>
            </a:pPr>
            <a:r>
              <a:rPr lang="en-US" sz="1400" dirty="0" smtClean="0"/>
              <a:t>Resources</a:t>
            </a:r>
          </a:p>
          <a:p>
            <a:pPr>
              <a:spcBef>
                <a:spcPct val="0"/>
              </a:spcBef>
            </a:pPr>
            <a:endParaRPr lang="en-US" dirty="0" smtClean="0"/>
          </a:p>
          <a:p>
            <a:pPr>
              <a:spcBef>
                <a:spcPct val="0"/>
              </a:spcBef>
            </a:pPr>
            <a:endParaRPr lang="en-US" dirty="0" smtClean="0"/>
          </a:p>
        </p:txBody>
      </p:sp>
      <p:sp>
        <p:nvSpPr>
          <p:cNvPr id="1075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28967A-5DBC-4668-B69C-6527A691F28B}" type="slidenum">
              <a:rPr lang="en-US">
                <a:cs typeface="Arial" charset="0"/>
              </a:rPr>
              <a:pPr fontAlgn="base">
                <a:spcBef>
                  <a:spcPct val="0"/>
                </a:spcBef>
                <a:spcAft>
                  <a:spcPct val="0"/>
                </a:spcAft>
              </a:pPr>
              <a:t>21</a:t>
            </a:fld>
            <a:endParaRPr lang="en-US" dirty="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5800" y="4343400"/>
            <a:ext cx="5486400" cy="4572000"/>
          </a:xfrm>
        </p:spPr>
        <p:txBody>
          <a:bodyPr wrap="square" numCol="1" anchor="t" anchorCtr="0" compatLnSpc="1">
            <a:prstTxWarp prst="textNoShape">
              <a:avLst/>
            </a:prstTxWarp>
            <a:normAutofit/>
          </a:bodyPr>
          <a:lstStyle/>
          <a:p>
            <a:pPr>
              <a:spcBef>
                <a:spcPct val="0"/>
              </a:spcBef>
              <a:buFontTx/>
              <a:buChar char="•"/>
            </a:pPr>
            <a:r>
              <a:rPr lang="en-US" sz="1400" dirty="0" smtClean="0"/>
              <a:t>The MASSIs/LASSIs offer intensive instruction based on evidence-based practices known to be effective in teaching skills to mastery for students with the most significant cognitive disabilities. </a:t>
            </a:r>
          </a:p>
          <a:p>
            <a:pPr>
              <a:spcBef>
                <a:spcPct val="0"/>
              </a:spcBef>
              <a:buFontTx/>
              <a:buChar char="•"/>
            </a:pPr>
            <a:endParaRPr lang="en-US" sz="1400" dirty="0" smtClean="0"/>
          </a:p>
          <a:p>
            <a:pPr>
              <a:spcBef>
                <a:spcPct val="0"/>
              </a:spcBef>
              <a:buFontTx/>
              <a:buChar char="•"/>
            </a:pPr>
            <a:r>
              <a:rPr lang="en-US" sz="1400" dirty="0" smtClean="0"/>
              <a:t>They identify the concepts and symbols needed to move toward mastery of the Core Content Connectors.</a:t>
            </a:r>
          </a:p>
          <a:p>
            <a:pPr>
              <a:spcBef>
                <a:spcPct val="0"/>
              </a:spcBef>
            </a:pPr>
            <a:endParaRPr lang="en-US" sz="1400" dirty="0" smtClean="0"/>
          </a:p>
          <a:p>
            <a:pPr>
              <a:spcBef>
                <a:spcPct val="0"/>
              </a:spcBef>
              <a:buFontTx/>
              <a:buChar char="•"/>
            </a:pPr>
            <a:r>
              <a:rPr lang="en-US" sz="1400" dirty="0" smtClean="0"/>
              <a:t>Using scripts, the MASSIs and LASSIs present instruction in grades bands 3-5, 6-8 and high school and help teachers plan and prepare for instruction with suggested teacher and student materials.</a:t>
            </a:r>
          </a:p>
          <a:p>
            <a:pPr>
              <a:spcBef>
                <a:spcPct val="0"/>
              </a:spcBef>
            </a:pPr>
            <a:endParaRPr lang="en-US" sz="1400" dirty="0" smtClean="0"/>
          </a:p>
          <a:p>
            <a:pPr>
              <a:spcBef>
                <a:spcPct val="0"/>
              </a:spcBef>
              <a:buFontTx/>
              <a:buChar char="•"/>
            </a:pPr>
            <a:r>
              <a:rPr lang="en-US" sz="1400" dirty="0" smtClean="0"/>
              <a:t>They offer a guide for instruction with </a:t>
            </a:r>
            <a:r>
              <a:rPr lang="en-US" sz="1400" b="1" dirty="0" smtClean="0"/>
              <a:t>graduating levels of difficulty </a:t>
            </a:r>
            <a:r>
              <a:rPr lang="en-US" sz="1400" dirty="0" smtClean="0"/>
              <a:t>– ranging from the first steps of teaching the content to students with little or no understanding of the content to building understanding of the target concepts of the CCCs using real-life word problems and using hand-on activities aligned to grade-level content.</a:t>
            </a:r>
          </a:p>
          <a:p>
            <a:pPr>
              <a:spcBef>
                <a:spcPct val="0"/>
              </a:spcBef>
              <a:buFontTx/>
              <a:buChar char="•"/>
            </a:pPr>
            <a:endParaRPr lang="en-US" sz="1400" dirty="0" smtClean="0"/>
          </a:p>
          <a:p>
            <a:pPr>
              <a:spcBef>
                <a:spcPct val="0"/>
              </a:spcBef>
              <a:buFontTx/>
              <a:buChar char="•"/>
            </a:pPr>
            <a:r>
              <a:rPr lang="en-US" sz="1400" dirty="0" smtClean="0"/>
              <a:t>After teaching the UDL Instructional Units and utilizing the MASSIs and LASSIs as appropriate for individual students, teachers will gain practice in instructional strategies that are effective for teaching content to students with the most significant cognitive disabilities.</a:t>
            </a:r>
          </a:p>
          <a:p>
            <a:pPr>
              <a:spcBef>
                <a:spcPct val="0"/>
              </a:spcBef>
              <a:buFontTx/>
              <a:buChar char="•"/>
            </a:pPr>
            <a:endParaRPr lang="en-US" sz="1400" dirty="0" smtClean="0"/>
          </a:p>
          <a:p>
            <a:pPr>
              <a:spcBef>
                <a:spcPct val="0"/>
              </a:spcBef>
              <a:buFontTx/>
              <a:buNone/>
            </a:pPr>
            <a:endParaRPr lang="en-US" sz="1100" dirty="0" smtClean="0"/>
          </a:p>
          <a:p>
            <a:pPr>
              <a:spcBef>
                <a:spcPct val="0"/>
              </a:spcBef>
              <a:buFontTx/>
              <a:buChar char="•"/>
            </a:pPr>
            <a:endParaRPr lang="en-US" sz="1100" dirty="0" smtClean="0"/>
          </a:p>
          <a:p>
            <a:pPr>
              <a:spcBef>
                <a:spcPct val="0"/>
              </a:spcBef>
              <a:buFontTx/>
              <a:buChar char="•"/>
            </a:pPr>
            <a:endParaRPr lang="en-US" sz="1100" dirty="0" smtClean="0"/>
          </a:p>
          <a:p>
            <a:pPr>
              <a:spcBef>
                <a:spcPct val="0"/>
              </a:spcBef>
              <a:buFontTx/>
              <a:buChar char="•"/>
            </a:pPr>
            <a:endParaRPr lang="en-US" sz="1100" dirty="0" smtClean="0"/>
          </a:p>
        </p:txBody>
      </p:sp>
      <p:sp>
        <p:nvSpPr>
          <p:cNvPr id="1116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CE6D53-5CAD-4845-B570-BE68591ECC05}" type="slidenum">
              <a:rPr lang="en-US">
                <a:cs typeface="Arial" charset="0"/>
              </a:rPr>
              <a:pPr fontAlgn="base">
                <a:spcBef>
                  <a:spcPct val="0"/>
                </a:spcBef>
                <a:spcAft>
                  <a:spcPct val="0"/>
                </a:spcAft>
              </a:pPr>
              <a:t>22</a:t>
            </a:fld>
            <a:endParaRPr lang="en-US" dirty="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p:cNvSpPr>
          <p:nvPr>
            <p:ph type="sldImg"/>
          </p:nvPr>
        </p:nvSpPr>
        <p:spPr bwMode="auto">
          <a:noFill/>
          <a:ln>
            <a:solidFill>
              <a:srgbClr val="000000"/>
            </a:solidFill>
            <a:miter lim="800000"/>
            <a:headEnd/>
            <a:tailEnd/>
          </a:ln>
        </p:spPr>
      </p:sp>
      <p:sp>
        <p:nvSpPr>
          <p:cNvPr id="1382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8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DE0D06-5CC0-463F-AB0C-92571CADD520}" type="slidenum">
              <a:rPr lang="en-US">
                <a:cs typeface="Arial" charset="0"/>
              </a:rPr>
              <a:pPr fontAlgn="base">
                <a:spcBef>
                  <a:spcPct val="0"/>
                </a:spcBef>
                <a:spcAft>
                  <a:spcPct val="0"/>
                </a:spcAft>
              </a:pPr>
              <a:t>24</a:t>
            </a:fld>
            <a:endParaRPr lang="en-US" dirty="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p:cNvSpPr>
          <p:nvPr>
            <p:ph type="sldImg"/>
          </p:nvPr>
        </p:nvSpPr>
        <p:spPr bwMode="auto">
          <a:noFill/>
          <a:ln>
            <a:solidFill>
              <a:srgbClr val="000000"/>
            </a:solidFill>
            <a:miter lim="800000"/>
            <a:headEnd/>
            <a:tailEnd/>
          </a:ln>
        </p:spPr>
      </p:sp>
      <p:sp>
        <p:nvSpPr>
          <p:cNvPr id="1402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02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016540-3031-42D9-918C-AB8BB83C65D5}" type="slidenum">
              <a:rPr lang="en-US">
                <a:cs typeface="Arial" charset="0"/>
              </a:rPr>
              <a:pPr fontAlgn="base">
                <a:spcBef>
                  <a:spcPct val="0"/>
                </a:spcBef>
                <a:spcAft>
                  <a:spcPct val="0"/>
                </a:spcAft>
              </a:pPr>
              <a:t>25</a:t>
            </a:fld>
            <a:endParaRPr lang="en-US" dirty="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p:cNvSpPr>
            <a:spLocks noGrp="1" noRot="1" noChangeAspect="1"/>
          </p:cNvSpPr>
          <p:nvPr>
            <p:ph type="sldImg"/>
          </p:nvPr>
        </p:nvSpPr>
        <p:spPr bwMode="auto">
          <a:noFill/>
          <a:ln>
            <a:solidFill>
              <a:srgbClr val="000000"/>
            </a:solidFill>
            <a:miter lim="800000"/>
            <a:headEnd/>
            <a:tailEnd/>
          </a:ln>
        </p:spPr>
      </p:sp>
      <p:sp>
        <p:nvSpPr>
          <p:cNvPr id="142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2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C62FDB-806B-4DB1-8ABD-5A4886568DBE}" type="slidenum">
              <a:rPr lang="en-US">
                <a:cs typeface="Arial" charset="0"/>
              </a:rPr>
              <a:pPr fontAlgn="base">
                <a:spcBef>
                  <a:spcPct val="0"/>
                </a:spcBef>
                <a:spcAft>
                  <a:spcPct val="0"/>
                </a:spcAft>
              </a:pPr>
              <a:t>26</a:t>
            </a:fld>
            <a:endParaRPr lang="en-US"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p:cNvSpPr>
          <p:nvPr>
            <p:ph type="sldImg"/>
          </p:nvPr>
        </p:nvSpPr>
        <p:spPr bwMode="auto">
          <a:noFill/>
          <a:ln>
            <a:solidFill>
              <a:srgbClr val="000000"/>
            </a:solidFill>
            <a:miter lim="800000"/>
            <a:headEnd/>
            <a:tailEnd/>
          </a:ln>
        </p:spPr>
      </p:sp>
      <p:sp>
        <p:nvSpPr>
          <p:cNvPr id="144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4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EE731A-8D95-4032-9D1F-68FA7AB0FC87}" type="slidenum">
              <a:rPr lang="en-US">
                <a:cs typeface="Arial" charset="0"/>
              </a:rPr>
              <a:pPr fontAlgn="base">
                <a:spcBef>
                  <a:spcPct val="0"/>
                </a:spcBef>
                <a:spcAft>
                  <a:spcPct val="0"/>
                </a:spcAft>
              </a:pPr>
              <a:t>27</a:t>
            </a:fld>
            <a:endParaRPr lang="en-US" dirty="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bwMode="auto">
          <a:noFill/>
          <a:ln>
            <a:solidFill>
              <a:srgbClr val="000000"/>
            </a:solidFill>
            <a:miter lim="800000"/>
            <a:headEnd/>
            <a:tailEnd/>
          </a:ln>
        </p:spPr>
      </p:sp>
      <p:sp>
        <p:nvSpPr>
          <p:cNvPr id="146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6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A889E3-5E5A-491C-8900-4E9CCC30360E}" type="slidenum">
              <a:rPr lang="en-US">
                <a:cs typeface="Arial" charset="0"/>
              </a:rPr>
              <a:pPr fontAlgn="base">
                <a:spcBef>
                  <a:spcPct val="0"/>
                </a:spcBef>
                <a:spcAft>
                  <a:spcPct val="0"/>
                </a:spcAft>
              </a:pPr>
              <a:t>28</a:t>
            </a:fld>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A576F5-509C-4A1E-95A3-E944BA56BAD9}" type="slidenum">
              <a:rPr lang="en-US">
                <a:cs typeface="Arial" charset="0"/>
              </a:rPr>
              <a:pPr fontAlgn="base">
                <a:spcBef>
                  <a:spcPct val="0"/>
                </a:spcBef>
                <a:spcAft>
                  <a:spcPct val="0"/>
                </a:spcAft>
              </a:pPr>
              <a:t>8</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z="1400" dirty="0" smtClean="0"/>
              <a:t>NCSC promotes an opportunity to ensure that students with the most significant cognitive disabilities benefit from the national movement toward Common Core State Standards designed to prepare all students for success in college and careers (and community).</a:t>
            </a:r>
          </a:p>
          <a:p>
            <a:pPr>
              <a:spcBef>
                <a:spcPct val="0"/>
              </a:spcBef>
            </a:pPr>
            <a:endParaRPr lang="en-US" sz="1400" dirty="0" smtClean="0"/>
          </a:p>
          <a:p>
            <a:pPr>
              <a:spcBef>
                <a:spcPct val="0"/>
              </a:spcBef>
              <a:buFontTx/>
              <a:buChar char="•"/>
            </a:pPr>
            <a:r>
              <a:rPr lang="en-US" sz="1400" dirty="0" smtClean="0"/>
              <a:t>NCSC supports educators as they plan for and provide appropriate instruction that is based on the Common Core State Standards (CCSS) in English Language Arts (reading and writing) and mathematics in grades K – 8 and high school.</a:t>
            </a:r>
          </a:p>
          <a:p>
            <a:pPr>
              <a:spcBef>
                <a:spcPct val="0"/>
              </a:spcBef>
            </a:pPr>
            <a:endParaRPr lang="en-US" sz="1400" dirty="0" smtClean="0"/>
          </a:p>
          <a:p>
            <a:pPr>
              <a:spcBef>
                <a:spcPct val="0"/>
              </a:spcBef>
              <a:buFontTx/>
              <a:buChar char="•"/>
            </a:pPr>
            <a:r>
              <a:rPr lang="en-US" sz="1400" dirty="0" smtClean="0"/>
              <a:t>The Common Core State Standards intentionally leave room to determine how academic goals should be reached and what additional topics should be addressed. </a:t>
            </a:r>
          </a:p>
          <a:p>
            <a:pPr>
              <a:spcBef>
                <a:spcPct val="0"/>
              </a:spcBef>
              <a:buFontTx/>
              <a:buChar char="•"/>
            </a:pPr>
            <a:endParaRPr lang="en-US" sz="1400" dirty="0" smtClean="0"/>
          </a:p>
          <a:p>
            <a:pPr>
              <a:spcBef>
                <a:spcPct val="0"/>
              </a:spcBef>
              <a:buFontTx/>
              <a:buChar char="•"/>
            </a:pPr>
            <a:r>
              <a:rPr lang="en-US" sz="1400" dirty="0" smtClean="0"/>
              <a:t>The Curriculum and Instruction  (C &amp; I) resources provide evidenced-based strategies and tools to support </a:t>
            </a:r>
            <a:r>
              <a:rPr lang="en-US" sz="1400" b="1" i="1" dirty="0" smtClean="0"/>
              <a:t>how</a:t>
            </a:r>
            <a:r>
              <a:rPr lang="en-US" sz="1400" dirty="0" smtClean="0"/>
              <a:t> to teach this content that are based on over a decade of research on academic instruction, communication, and learner characteristics of students with the most significant cognitive disabilities.</a:t>
            </a:r>
          </a:p>
          <a:p>
            <a:pPr>
              <a:spcBef>
                <a:spcPct val="0"/>
              </a:spcBef>
            </a:pPr>
            <a:endParaRPr lang="en-US" dirty="0" smtClean="0"/>
          </a:p>
          <a:p>
            <a:pPr>
              <a:spcBef>
                <a:spcPct val="0"/>
              </a:spcBef>
            </a:pPr>
            <a:endParaRPr lang="en-US" dirty="0" smtClean="0"/>
          </a:p>
          <a:p>
            <a:pPr>
              <a:spcBef>
                <a:spcPct val="0"/>
              </a:spcBef>
              <a:buFontTx/>
              <a:buChar char="•"/>
            </a:pPr>
            <a:endParaRPr lang="en-US" dirty="0" smtClean="0"/>
          </a:p>
          <a:p>
            <a:pPr>
              <a:spcBef>
                <a:spcPct val="0"/>
              </a:spcBef>
              <a:buFontTx/>
              <a:buChar char="•"/>
            </a:pPr>
            <a:endParaRPr lang="en-US" dirty="0" smtClean="0"/>
          </a:p>
          <a:p>
            <a:pPr>
              <a:spcBef>
                <a:spcPct val="0"/>
              </a:spcBef>
            </a:pPr>
            <a:endParaRPr lang="en-US" dirty="0" smtClean="0"/>
          </a:p>
          <a:p>
            <a:pPr>
              <a:spcBef>
                <a:spcPct val="0"/>
              </a:spcBef>
            </a:pPr>
            <a:endParaRPr lang="en-US" dirty="0" smtClean="0"/>
          </a:p>
          <a:p>
            <a:pPr>
              <a:spcBef>
                <a:spcPct val="0"/>
              </a:spcBef>
              <a:buFontTx/>
              <a:buChar char="•"/>
            </a:pPr>
            <a:endParaRPr lang="en-US" dirty="0" smtClean="0"/>
          </a:p>
          <a:p>
            <a:pPr>
              <a:spcBef>
                <a:spcPct val="0"/>
              </a:spcBef>
              <a:buFontTx/>
              <a:buChar char="•"/>
            </a:pPr>
            <a:endParaRPr lang="en-US" dirty="0" smtClean="0"/>
          </a:p>
          <a:p>
            <a:pPr>
              <a:spcBef>
                <a:spcPct val="0"/>
              </a:spcBef>
              <a:buFontTx/>
              <a:buChar char="•"/>
            </a:pPr>
            <a:endParaRPr lang="en-US" dirty="0" smtClean="0"/>
          </a:p>
          <a:p>
            <a:pPr>
              <a:spcBef>
                <a:spcPct val="0"/>
              </a:spcBef>
            </a:pPr>
            <a:endParaRPr lang="en-US" dirty="0" smtClean="0"/>
          </a:p>
          <a:p>
            <a:pPr>
              <a:spcBef>
                <a:spcPct val="0"/>
              </a:spcBef>
              <a:buFontTx/>
              <a:buChar char="•"/>
            </a:pPr>
            <a:endParaRPr lang="en-US" dirty="0"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8A0186-BEE2-469D-A303-DEDCCE951C12}" type="slidenum">
              <a:rPr lang="en-US">
                <a:cs typeface="Arial" charset="0"/>
              </a:rPr>
              <a:pPr fontAlgn="base">
                <a:spcBef>
                  <a:spcPct val="0"/>
                </a:spcBef>
                <a:spcAft>
                  <a:spcPct val="0"/>
                </a:spcAft>
              </a:pPr>
              <a:t>9</a:t>
            </a:fld>
            <a:endParaRPr lang="en-US" dirty="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4CCA1B-90A7-42B3-8E19-041B4AAF6733}" type="slidenum">
              <a:rPr lang="en-US" smtClean="0"/>
              <a:t>10</a:t>
            </a:fld>
            <a:endParaRPr lang="en-US" dirty="0"/>
          </a:p>
        </p:txBody>
      </p:sp>
    </p:spTree>
    <p:extLst>
      <p:ext uri="{BB962C8B-B14F-4D97-AF65-F5344CB8AC3E}">
        <p14:creationId xmlns:p14="http://schemas.microsoft.com/office/powerpoint/2010/main" val="3255837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xfrm>
            <a:off x="685800" y="4343400"/>
            <a:ext cx="5486400" cy="4572000"/>
          </a:xfrm>
          <a:extLst/>
        </p:spPr>
        <p:txBody>
          <a:bodyPr wrap="square" numCol="1" anchor="t" anchorCtr="0" compatLnSpc="1">
            <a:prstTxWarp prst="textNoShape">
              <a:avLst/>
            </a:prstTxWarp>
            <a:normAutofit/>
          </a:bodyPr>
          <a:lstStyle/>
          <a:p>
            <a:pPr defTabSz="897156" fontAlgn="auto">
              <a:spcBef>
                <a:spcPts val="0"/>
              </a:spcBef>
              <a:spcAft>
                <a:spcPts val="0"/>
              </a:spcAft>
              <a:buFont typeface="Arial" pitchFamily="34" charset="0"/>
              <a:buChar char="•"/>
              <a:defRPr/>
            </a:pPr>
            <a:r>
              <a:rPr lang="en-US" sz="1400" u="sng" dirty="0"/>
              <a:t>Each component of the triangle (curriculum, instruction and assessment) is used to inform the other components </a:t>
            </a:r>
            <a:r>
              <a:rPr lang="en-US" sz="1400" dirty="0"/>
              <a:t>which are all directed toward the goal of College, Career, and Community readiness. </a:t>
            </a:r>
          </a:p>
          <a:p>
            <a:pPr defTabSz="897156" fontAlgn="auto">
              <a:spcBef>
                <a:spcPts val="0"/>
              </a:spcBef>
              <a:spcAft>
                <a:spcPts val="0"/>
              </a:spcAft>
              <a:buFont typeface="Arial" pitchFamily="34" charset="0"/>
              <a:buChar char="•"/>
              <a:defRPr/>
            </a:pPr>
            <a:r>
              <a:rPr lang="en-US" sz="1400" dirty="0"/>
              <a:t>In order for any student to benefit from challenging curriculum and high quality instruction, he or she has to be able to communicate what they know and can do. Communicative Competence is the base</a:t>
            </a:r>
            <a:r>
              <a:rPr lang="en-US" sz="1400" dirty="0" smtClean="0"/>
              <a:t>.</a:t>
            </a:r>
            <a:r>
              <a:rPr lang="en-US" sz="1400" dirty="0"/>
              <a:t> </a:t>
            </a:r>
            <a:r>
              <a:rPr lang="en-US" sz="1400" u="sng" dirty="0"/>
              <a:t>Consistent communication intervention is needed to ensure that students can access the content.</a:t>
            </a:r>
          </a:p>
          <a:p>
            <a:pPr defTabSz="897156" fontAlgn="auto">
              <a:spcBef>
                <a:spcPts val="0"/>
              </a:spcBef>
              <a:spcAft>
                <a:spcPts val="0"/>
              </a:spcAft>
              <a:defRPr/>
            </a:pPr>
            <a:endParaRPr lang="en-US" sz="1400" dirty="0"/>
          </a:p>
          <a:p>
            <a:pPr defTabSz="897156" fontAlgn="auto">
              <a:spcBef>
                <a:spcPts val="0"/>
              </a:spcBef>
              <a:spcAft>
                <a:spcPts val="0"/>
              </a:spcAft>
              <a:buFont typeface="Arial" pitchFamily="34" charset="0"/>
              <a:buChar char="•"/>
              <a:defRPr/>
            </a:pPr>
            <a:r>
              <a:rPr lang="en-US" sz="1400" dirty="0" smtClean="0"/>
              <a:t>Over </a:t>
            </a:r>
            <a:r>
              <a:rPr lang="en-US" sz="1400" dirty="0"/>
              <a:t>the past several decades, powerful insights have been gained into how students represent knowledge and develop competence in specific </a:t>
            </a:r>
            <a:r>
              <a:rPr lang="en-US" sz="1400" dirty="0" smtClean="0"/>
              <a:t>content areas, </a:t>
            </a:r>
            <a:r>
              <a:rPr lang="en-US" sz="1400" dirty="0"/>
              <a:t>as well as how tasks and situations can be designed to provide evidence for inferences about what students know and can do for students across </a:t>
            </a:r>
            <a:r>
              <a:rPr lang="en-US" sz="1400" u="sng" dirty="0"/>
              <a:t>a </a:t>
            </a:r>
            <a:r>
              <a:rPr lang="en-US" sz="1400" u="sng" dirty="0" smtClean="0"/>
              <a:t>full range of performance</a:t>
            </a:r>
            <a:r>
              <a:rPr lang="en-US" sz="1400" dirty="0" smtClean="0"/>
              <a:t>. </a:t>
            </a:r>
          </a:p>
          <a:p>
            <a:pPr defTabSz="897156" fontAlgn="auto">
              <a:spcBef>
                <a:spcPts val="0"/>
              </a:spcBef>
              <a:spcAft>
                <a:spcPts val="0"/>
              </a:spcAft>
              <a:buFont typeface="Arial" pitchFamily="34" charset="0"/>
              <a:buChar char="•"/>
              <a:defRPr/>
            </a:pPr>
            <a:endParaRPr lang="en-US" sz="1400" dirty="0" smtClean="0"/>
          </a:p>
          <a:p>
            <a:pPr defTabSz="897156" fontAlgn="auto">
              <a:spcBef>
                <a:spcPts val="0"/>
              </a:spcBef>
              <a:spcAft>
                <a:spcPts val="0"/>
              </a:spcAft>
              <a:buFont typeface="Arial" pitchFamily="34" charset="0"/>
              <a:buChar char="•"/>
              <a:defRPr/>
            </a:pPr>
            <a:r>
              <a:rPr lang="en-US" sz="1400" dirty="0"/>
              <a:t>Researchers are finding strong evidence of academic skill and knowledge development among students who participate in AA-AAS, including abstract concepts and </a:t>
            </a:r>
            <a:r>
              <a:rPr lang="en-US" sz="1400" dirty="0" smtClean="0"/>
              <a:t>application </a:t>
            </a:r>
            <a:r>
              <a:rPr lang="en-US" sz="1400" dirty="0"/>
              <a:t>of learning. </a:t>
            </a:r>
            <a:endParaRPr lang="en-US" sz="1400" dirty="0" smtClean="0"/>
          </a:p>
          <a:p>
            <a:pPr defTabSz="897156" fontAlgn="auto">
              <a:spcBef>
                <a:spcPts val="0"/>
              </a:spcBef>
              <a:spcAft>
                <a:spcPts val="0"/>
              </a:spcAft>
              <a:defRPr/>
            </a:pPr>
            <a:endParaRPr lang="en-US" dirty="0"/>
          </a:p>
          <a:p>
            <a:pPr defTabSz="897156" fontAlgn="auto">
              <a:spcBef>
                <a:spcPts val="0"/>
              </a:spcBef>
              <a:spcAft>
                <a:spcPts val="0"/>
              </a:spcAft>
              <a:buFont typeface="Arial" pitchFamily="34" charset="0"/>
              <a:buChar char="•"/>
              <a:defRPr/>
            </a:pPr>
            <a:endParaRPr lang="en-US" dirty="0" smtClean="0"/>
          </a:p>
          <a:p>
            <a:pPr defTabSz="897156" fontAlgn="auto">
              <a:spcBef>
                <a:spcPts val="0"/>
              </a:spcBef>
              <a:spcAft>
                <a:spcPts val="0"/>
              </a:spcAft>
              <a:defRPr/>
            </a:pPr>
            <a:endParaRPr lang="en-US" dirty="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87F88F-A13F-4375-9AF1-62BEB3072DD3}" type="slidenum">
              <a:rPr lang="en-US">
                <a:solidFill>
                  <a:srgbClr val="000000"/>
                </a:solidFill>
                <a:latin typeface="Arial" charset="0"/>
                <a:ea typeface="ヒラギノ角ゴ Pro W3"/>
                <a:cs typeface="ヒラギノ角ゴ Pro W3"/>
              </a:rPr>
              <a:pPr fontAlgn="base">
                <a:spcBef>
                  <a:spcPct val="0"/>
                </a:spcBef>
                <a:spcAft>
                  <a:spcPct val="0"/>
                </a:spcAft>
              </a:pPr>
              <a:t>12</a:t>
            </a:fld>
            <a:endParaRPr lang="en-US" dirty="0">
              <a:solidFill>
                <a:srgbClr val="000000"/>
              </a:solidFill>
              <a:latin typeface="Arial" charset="0"/>
              <a:ea typeface="ヒラギノ角ゴ Pro W3"/>
              <a:cs typeface="ヒラギノ角ゴ Pro W3"/>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400" dirty="0" smtClean="0"/>
              <a:t>Communicative competence means to come to school with a communication system that enables the student to express </a:t>
            </a:r>
            <a:r>
              <a:rPr lang="en-US" sz="1400" dirty="0"/>
              <a:t>personal </a:t>
            </a:r>
            <a:r>
              <a:rPr lang="en-US" sz="1400" dirty="0" smtClean="0"/>
              <a:t>needs and share </a:t>
            </a:r>
            <a:r>
              <a:rPr lang="en-US" sz="1400" dirty="0"/>
              <a:t>information, ideas, questions, and comments about daily life and the world in which they live. </a:t>
            </a:r>
            <a:r>
              <a:rPr lang="en-US" sz="1400" dirty="0" smtClean="0"/>
              <a:t> Communicative competence is necessary in order to have access to the curriculum</a:t>
            </a:r>
            <a:r>
              <a:rPr lang="en-US" dirty="0" smtClean="0"/>
              <a:t>.</a:t>
            </a:r>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567CD4-3D0D-473C-9F7D-A22CD3ACAC53}" type="slidenum">
              <a:rPr lang="en-US">
                <a:cs typeface="Arial" charset="0"/>
              </a:rPr>
              <a:pPr fontAlgn="base">
                <a:spcBef>
                  <a:spcPct val="0"/>
                </a:spcBef>
                <a:spcAft>
                  <a:spcPct val="0"/>
                </a:spcAft>
              </a:pPr>
              <a:t>13</a:t>
            </a:fld>
            <a:endParaRPr lang="en-US" dirty="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400" dirty="0" smtClean="0"/>
              <a:t>About</a:t>
            </a:r>
            <a:r>
              <a:rPr lang="en-US" sz="1400" baseline="0" dirty="0" smtClean="0"/>
              <a:t> </a:t>
            </a:r>
            <a:r>
              <a:rPr lang="en-US" sz="1400" dirty="0" smtClean="0"/>
              <a:t>10% of the students who take an AA-AAS communicate in ways that may be difficult to identify or understand.</a:t>
            </a:r>
            <a:r>
              <a:rPr lang="en-US" sz="1400" baseline="0" dirty="0" smtClean="0"/>
              <a:t> It is </a:t>
            </a:r>
            <a:r>
              <a:rPr lang="en-US" sz="1400" dirty="0" smtClean="0"/>
              <a:t>sometimes assumed they are unable to communicate. However, research shows that communication interventions can be successful for this group of students. </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781F18-D394-4EC9-B34D-DACC59AA16F4}" type="slidenum">
              <a:rPr lang="en-US">
                <a:cs typeface="Arial" charset="0"/>
              </a:rPr>
              <a:pPr fontAlgn="base">
                <a:spcBef>
                  <a:spcPct val="0"/>
                </a:spcBef>
                <a:spcAft>
                  <a:spcPct val="0"/>
                </a:spcAft>
              </a:pPr>
              <a:t>14</a:t>
            </a:fld>
            <a:endParaRPr lang="en-US" dirty="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5800" y="4343400"/>
            <a:ext cx="5486400" cy="4343400"/>
          </a:xfrm>
        </p:spPr>
        <p:txBody>
          <a:bodyPr>
            <a:normAutofit fontScale="92500" lnSpcReduction="20000"/>
          </a:bodyPr>
          <a:lstStyle/>
          <a:p>
            <a:pPr defTabSz="897301" fontAlgn="auto">
              <a:spcBef>
                <a:spcPts val="0"/>
              </a:spcBef>
              <a:spcAft>
                <a:spcPts val="0"/>
              </a:spcAft>
              <a:buFont typeface="Arial" pitchFamily="34" charset="0"/>
              <a:buChar char="•"/>
              <a:defRPr/>
            </a:pPr>
            <a:r>
              <a:rPr lang="en-US" sz="1400" dirty="0"/>
              <a:t>This project uses a developed learning progression framework (Hess et al., 2010) in ELA and math to inform what content is taught as well as the stream of content that helps students reach the concept/big idea;</a:t>
            </a:r>
          </a:p>
          <a:p>
            <a:pPr defTabSz="897301" fontAlgn="auto">
              <a:spcBef>
                <a:spcPts val="0"/>
              </a:spcBef>
              <a:spcAft>
                <a:spcPts val="0"/>
              </a:spcAft>
              <a:defRPr/>
            </a:pPr>
            <a:endParaRPr lang="en-US" sz="1400" dirty="0"/>
          </a:p>
          <a:p>
            <a:pPr defTabSz="897301" fontAlgn="auto">
              <a:spcBef>
                <a:spcPts val="0"/>
              </a:spcBef>
              <a:spcAft>
                <a:spcPts val="0"/>
              </a:spcAft>
              <a:buFont typeface="Arial" pitchFamily="34" charset="0"/>
              <a:buChar char="•"/>
              <a:defRPr/>
            </a:pPr>
            <a:r>
              <a:rPr lang="en-US" sz="1400" dirty="0"/>
              <a:t>The LPF is a hypothesized pathway that typical peers may take, and is meant to inform what typical peers will be working on grade by grade. In the past, we have struggled to understand how to choose content grade by grade to ensure inclusion of students with the most significant cognitive disabilities in grade AND age appropriate content even though they may not have built all the skills in a previous grade. </a:t>
            </a:r>
          </a:p>
          <a:p>
            <a:pPr defTabSz="897301" fontAlgn="auto">
              <a:spcBef>
                <a:spcPts val="0"/>
              </a:spcBef>
              <a:spcAft>
                <a:spcPts val="0"/>
              </a:spcAft>
              <a:buFont typeface="Arial" pitchFamily="34" charset="0"/>
              <a:buChar char="•"/>
              <a:defRPr/>
            </a:pPr>
            <a:endParaRPr lang="en-US" sz="1400" dirty="0"/>
          </a:p>
          <a:p>
            <a:pPr defTabSz="897301" fontAlgn="auto">
              <a:spcBef>
                <a:spcPts val="0"/>
              </a:spcBef>
              <a:spcAft>
                <a:spcPts val="0"/>
              </a:spcAft>
              <a:buFont typeface="Arial" pitchFamily="34" charset="0"/>
              <a:buChar char="•"/>
              <a:defRPr/>
            </a:pPr>
            <a:r>
              <a:rPr lang="en-US" sz="1400" dirty="0"/>
              <a:t>The LPFs give us the educational logic to help move these students along with their peers in a logical, educationally sound way. </a:t>
            </a:r>
          </a:p>
          <a:p>
            <a:pPr fontAlgn="auto">
              <a:spcBef>
                <a:spcPts val="0"/>
              </a:spcBef>
              <a:spcAft>
                <a:spcPts val="0"/>
              </a:spcAft>
              <a:buFont typeface="Arial" pitchFamily="34" charset="0"/>
              <a:buNone/>
              <a:defRPr/>
            </a:pPr>
            <a:endParaRPr lang="en-US" sz="1400" dirty="0"/>
          </a:p>
          <a:p>
            <a:pPr fontAlgn="auto">
              <a:spcBef>
                <a:spcPts val="0"/>
              </a:spcBef>
              <a:spcAft>
                <a:spcPts val="0"/>
              </a:spcAft>
              <a:buFont typeface="Arial" pitchFamily="34" charset="0"/>
              <a:buChar char="•"/>
              <a:defRPr/>
            </a:pPr>
            <a:r>
              <a:rPr lang="en-US" sz="1400" dirty="0"/>
              <a:t>The LPF contain learning targets and progress indicators that are referenced in C &amp; I materials</a:t>
            </a:r>
            <a:r>
              <a:rPr lang="en-US" sz="1400" dirty="0" smtClean="0"/>
              <a:t>.</a:t>
            </a:r>
            <a:endParaRPr lang="en-US" sz="1400" dirty="0"/>
          </a:p>
          <a:p>
            <a:pPr lvl="1" fontAlgn="auto">
              <a:spcBef>
                <a:spcPts val="0"/>
              </a:spcBef>
              <a:spcAft>
                <a:spcPts val="0"/>
              </a:spcAft>
              <a:buFont typeface="Arial" pitchFamily="34" charset="0"/>
              <a:buChar char="•"/>
              <a:defRPr/>
            </a:pPr>
            <a:r>
              <a:rPr lang="en-US" sz="1400" dirty="0"/>
              <a:t>Learning targets(general/broad performance descriptors) are defined by grade spans, K-4, 5-8 an high school. </a:t>
            </a:r>
          </a:p>
          <a:p>
            <a:pPr lvl="1" fontAlgn="auto">
              <a:spcBef>
                <a:spcPts val="0"/>
              </a:spcBef>
              <a:spcAft>
                <a:spcPts val="0"/>
              </a:spcAft>
              <a:buFont typeface="Arial" pitchFamily="34" charset="0"/>
              <a:buChar char="•"/>
              <a:defRPr/>
            </a:pPr>
            <a:r>
              <a:rPr lang="en-US" sz="1400" dirty="0"/>
              <a:t>The related specific skills and concepts are called the progress indicators (PIs).</a:t>
            </a:r>
          </a:p>
          <a:p>
            <a:pPr defTabSz="897301" fontAlgn="auto">
              <a:spcBef>
                <a:spcPts val="0"/>
              </a:spcBef>
              <a:spcAft>
                <a:spcPts val="0"/>
              </a:spcAft>
              <a:defRPr/>
            </a:pPr>
            <a:endParaRPr lang="en-US" sz="1400" dirty="0"/>
          </a:p>
          <a:p>
            <a:pPr defTabSz="897301" fontAlgn="auto">
              <a:spcBef>
                <a:spcPts val="0"/>
              </a:spcBef>
              <a:spcAft>
                <a:spcPts val="0"/>
              </a:spcAft>
              <a:buFont typeface="Arial" pitchFamily="34" charset="0"/>
              <a:buChar char="•"/>
              <a:defRPr/>
            </a:pPr>
            <a:r>
              <a:rPr lang="en-US" sz="1400" dirty="0"/>
              <a:t>The Curriculum and Instructional materials were developed to help promote how students can engage in the CCSS while following the learning progressions. </a:t>
            </a:r>
          </a:p>
          <a:p>
            <a:pPr fontAlgn="auto">
              <a:spcBef>
                <a:spcPts val="0"/>
              </a:spcBef>
              <a:spcAft>
                <a:spcPts val="0"/>
              </a:spcAft>
              <a:buFont typeface="Arial" pitchFamily="34" charset="0"/>
              <a:buChar char="•"/>
              <a:defRPr/>
            </a:pPr>
            <a:endParaRPr lang="en-US" dirty="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9DFD7E-22CD-4426-BE67-5207BE70F000}" type="slidenum">
              <a:rPr lang="en-US">
                <a:cs typeface="Arial" charset="0"/>
              </a:rPr>
              <a:pPr fontAlgn="base">
                <a:spcBef>
                  <a:spcPct val="0"/>
                </a:spcBef>
                <a:spcAft>
                  <a:spcPct val="0"/>
                </a:spcAft>
              </a:pPr>
              <a:t>16</a:t>
            </a:fld>
            <a:endParaRPr lang="en-US"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defTabSz="896938">
              <a:spcBef>
                <a:spcPct val="0"/>
              </a:spcBef>
              <a:buFontTx/>
              <a:buChar char="•"/>
            </a:pPr>
            <a:r>
              <a:rPr lang="en-US" sz="1400" dirty="0" smtClean="0"/>
              <a:t>The CCCs represent</a:t>
            </a:r>
            <a:r>
              <a:rPr lang="en-US" sz="1400" baseline="0" dirty="0" smtClean="0"/>
              <a:t> </a:t>
            </a:r>
            <a:r>
              <a:rPr lang="en-US" sz="1400" dirty="0" smtClean="0"/>
              <a:t>academic content designed to frame the instruction and assessment of students with the most significant cognitive disabilities in Kindergarten through high school while retaining the grade level content focus of the CCSS and the LPFs.</a:t>
            </a:r>
          </a:p>
          <a:p>
            <a:pPr defTabSz="896938">
              <a:spcBef>
                <a:spcPct val="0"/>
              </a:spcBef>
            </a:pPr>
            <a:endParaRPr lang="en-US" sz="1400" dirty="0" smtClean="0"/>
          </a:p>
          <a:p>
            <a:pPr defTabSz="896938">
              <a:spcBef>
                <a:spcPct val="0"/>
              </a:spcBef>
              <a:buFontTx/>
              <a:buChar char="•"/>
            </a:pPr>
            <a:r>
              <a:rPr lang="en-US" sz="1400" dirty="0" smtClean="0"/>
              <a:t>The CCCs preserve the sequence of learning outlined in the LPF to the extent possible while identifying the basic parts of the progress indicators into teachable and assessable segments of content. </a:t>
            </a:r>
          </a:p>
          <a:p>
            <a:pPr defTabSz="896938">
              <a:spcBef>
                <a:spcPct val="0"/>
              </a:spcBef>
              <a:buFontTx/>
              <a:buChar char="•"/>
            </a:pPr>
            <a:endParaRPr lang="en-US" dirty="0" smtClean="0"/>
          </a:p>
          <a:p>
            <a:pPr defTabSz="896938">
              <a:spcBef>
                <a:spcPct val="0"/>
              </a:spcBef>
              <a:buFontTx/>
              <a:buChar char="•"/>
            </a:pPr>
            <a:endParaRPr lang="en-US" dirty="0" smtClean="0"/>
          </a:p>
          <a:p>
            <a:pPr defTabSz="896938">
              <a:spcBef>
                <a:spcPct val="0"/>
              </a:spcBef>
            </a:pPr>
            <a:r>
              <a:rPr lang="en-US" dirty="0" smtClean="0"/>
              <a:t> </a:t>
            </a:r>
          </a:p>
          <a:p>
            <a:pPr defTabSz="896938">
              <a:spcBef>
                <a:spcPct val="0"/>
              </a:spcBef>
            </a:pPr>
            <a:endParaRPr lang="en-US" dirty="0" smtClean="0"/>
          </a:p>
          <a:p>
            <a:pPr defTabSz="896938">
              <a:spcBef>
                <a:spcPct val="0"/>
              </a:spcBef>
            </a:pPr>
            <a:r>
              <a:rPr lang="en-US" dirty="0" smtClean="0"/>
              <a:t> </a:t>
            </a:r>
          </a:p>
          <a:p>
            <a:pPr defTabSz="896938">
              <a:spcBef>
                <a:spcPct val="0"/>
              </a:spcBef>
            </a:pPr>
            <a:endParaRPr lang="en-US" dirty="0" smtClean="0"/>
          </a:p>
          <a:p>
            <a:pPr defTabSz="896938">
              <a:spcBef>
                <a:spcPct val="0"/>
              </a:spcBef>
            </a:pPr>
            <a:endParaRPr lang="en-US" dirty="0" smtClean="0"/>
          </a:p>
          <a:p>
            <a:pPr defTabSz="896938">
              <a:spcBef>
                <a:spcPct val="0"/>
              </a:spcBef>
              <a:buFontTx/>
              <a:buChar char="•"/>
            </a:pPr>
            <a:endParaRPr lang="en-US" dirty="0" smtClean="0"/>
          </a:p>
          <a:p>
            <a:pPr defTabSz="896938">
              <a:spcBef>
                <a:spcPct val="0"/>
              </a:spcBef>
            </a:pPr>
            <a:endParaRPr lang="en-US" dirty="0" smtClean="0"/>
          </a:p>
          <a:p>
            <a:pPr defTabSz="896938">
              <a:spcBef>
                <a:spcPct val="0"/>
              </a:spcBef>
              <a:buFontTx/>
              <a:buChar char="•"/>
            </a:pPr>
            <a:endParaRPr lang="en-US" dirty="0" smtClean="0"/>
          </a:p>
          <a:p>
            <a:pPr defTabSz="896938">
              <a:spcBef>
                <a:spcPct val="0"/>
              </a:spcBef>
            </a:pPr>
            <a:endParaRPr lang="en-US" dirty="0" smtClean="0"/>
          </a:p>
          <a:p>
            <a:pPr defTabSz="896938">
              <a:spcBef>
                <a:spcPct val="0"/>
              </a:spcBef>
            </a:pPr>
            <a:endParaRPr lang="en-US" dirty="0" smtClean="0"/>
          </a:p>
          <a:p>
            <a:pPr defTabSz="896938">
              <a:spcBef>
                <a:spcPct val="0"/>
              </a:spcBef>
            </a:pPr>
            <a:endParaRPr lang="en-US"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1CC5C4-6C47-43AE-B643-C98DE569674B}" type="slidenum">
              <a:rPr lang="en-US">
                <a:cs typeface="Arial" charset="0"/>
              </a:rPr>
              <a:pPr fontAlgn="base">
                <a:spcBef>
                  <a:spcPct val="0"/>
                </a:spcBef>
                <a:spcAft>
                  <a:spcPct val="0"/>
                </a:spcAft>
              </a:pPr>
              <a:t>17</a:t>
            </a:fld>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35639-6A83-4296-8DA2-E99177C6C7FD}" type="datetime1">
              <a:rPr lang="en-US" smtClean="0"/>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AB0218-30C4-429D-A127-8F111ACE121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6EFD51-2856-43E9-97FA-D690AC84EC1C}" type="datetime1">
              <a:rPr lang="en-US" smtClean="0"/>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D1AFD9-7FEE-4958-9476-738777D7CF7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55A108-541D-470A-A205-A02183556A54}" type="datetime1">
              <a:rPr lang="en-US" smtClean="0"/>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1A371C9-0095-4BA2-863A-DE4B92BB54A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82A293E-AD22-418F-9C2A-3092A318725B}" type="datetime1">
              <a:rPr lang="en-US" smtClean="0"/>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A73B7E7-512D-4B02-8235-D3F80507901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B9FFE4-1058-4A34-9EF1-579BFEBD8643}" type="datetime1">
              <a:rPr lang="en-US" smtClean="0"/>
              <a:pPr>
                <a:defRPr/>
              </a:pPr>
              <a:t>6/10/2014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CF23C98-4659-43F9-A391-D7103223A1C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56B143-02D6-4823-9AAE-B73C5BBD94AE}" type="datetime1">
              <a:rPr lang="en-US" smtClean="0"/>
              <a:pPr>
                <a:defRPr/>
              </a:pPr>
              <a:t>6/10/2014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F808C0C-18BC-43BD-BF39-F66E6E6D248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029D71-7A8E-4E7F-880A-2386798B457F}" type="datetime1">
              <a:rPr lang="en-US" smtClean="0"/>
              <a:pPr>
                <a:defRPr/>
              </a:pPr>
              <a:t>6/10/2014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8E87233C-684D-412C-885E-8B6F74BB0C3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4A2060-1E12-4946-B387-D497B6569EC8}" type="datetime1">
              <a:rPr lang="en-US" smtClean="0"/>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14FF4B-D35F-4D73-ADE3-212DB942E6A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1F0639-783C-477C-9092-71DF414B63BD}" type="datetime1">
              <a:rPr lang="en-US" smtClean="0"/>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E42780-D65E-41E5-A9DB-568C1791504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8F7603C0-9F4A-4B4B-8787-6DC639D2CA51}" type="datetime1">
              <a:rPr lang="en-US" smtClean="0"/>
              <a:pPr>
                <a:defRPr/>
              </a:pPr>
              <a:t>6/10/2014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0C4F691-952F-4F7C-B813-297D19E506F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ncscpartners.org/resources"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udlcenter.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iki.ncscpartners.org/"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cscpartners.org/resour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scpartner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iki.ncscpartners.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NCSC Project Description</a:t>
            </a:r>
          </a:p>
        </p:txBody>
      </p:sp>
      <p:sp>
        <p:nvSpPr>
          <p:cNvPr id="2" name="TextBox 1"/>
          <p:cNvSpPr txBox="1"/>
          <p:nvPr/>
        </p:nvSpPr>
        <p:spPr>
          <a:xfrm>
            <a:off x="3352800" y="3657600"/>
            <a:ext cx="2209800" cy="461665"/>
          </a:xfrm>
          <a:prstGeom prst="rect">
            <a:avLst/>
          </a:prstGeom>
          <a:noFill/>
        </p:spPr>
        <p:txBody>
          <a:bodyPr wrap="square" rtlCol="0">
            <a:spAutoFit/>
          </a:bodyPr>
          <a:lstStyle/>
          <a:p>
            <a:r>
              <a:rPr lang="en-US" sz="2400" b="1" dirty="0" smtClean="0">
                <a:solidFill>
                  <a:schemeClr val="accent1"/>
                </a:solidFill>
              </a:rPr>
              <a:t>June 2014</a:t>
            </a:r>
            <a:endParaRPr lang="en-US" sz="2400" b="1" dirty="0">
              <a:solidFill>
                <a:schemeClr val="accent1"/>
              </a:solidFill>
            </a:endParaRPr>
          </a:p>
        </p:txBody>
      </p:sp>
    </p:spTree>
    <p:extLst>
      <p:ext uri="{BB962C8B-B14F-4D97-AF65-F5344CB8AC3E}">
        <p14:creationId xmlns:p14="http://schemas.microsoft.com/office/powerpoint/2010/main" val="345388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Arial" panose="020B0604020202020204" pitchFamily="34" charset="0"/>
              </a:rPr>
              <a:t>NCSC’s Value in States Without CCSS</a:t>
            </a:r>
            <a:endParaRPr lang="en-US" sz="3200" dirty="0">
              <a:cs typeface="Arial" panose="020B0604020202020204" pitchFamily="34" charset="0"/>
            </a:endParaRPr>
          </a:p>
        </p:txBody>
      </p:sp>
      <p:sp>
        <p:nvSpPr>
          <p:cNvPr id="3" name="Content Placeholder 2"/>
          <p:cNvSpPr>
            <a:spLocks noGrp="1"/>
          </p:cNvSpPr>
          <p:nvPr>
            <p:ph idx="1"/>
          </p:nvPr>
        </p:nvSpPr>
        <p:spPr>
          <a:xfrm>
            <a:off x="152400" y="1371600"/>
            <a:ext cx="8839200" cy="5334000"/>
          </a:xfrm>
        </p:spPr>
        <p:txBody>
          <a:bodyPr>
            <a:noAutofit/>
          </a:bodyPr>
          <a:lstStyle/>
          <a:p>
            <a:r>
              <a:rPr lang="en-US" sz="2800" dirty="0" smtClean="0">
                <a:latin typeface="Arial" panose="020B0604020202020204" pitchFamily="34" charset="0"/>
                <a:cs typeface="Arial" panose="020B0604020202020204" pitchFamily="34" charset="0"/>
              </a:rPr>
              <a:t>Any set of academic  standards addresses similar content in math and ELA (e.g. equations, elements of fiction)</a:t>
            </a:r>
          </a:p>
          <a:p>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NCSC resources are </a:t>
            </a:r>
            <a:r>
              <a:rPr lang="en-US" sz="2800" dirty="0" smtClean="0">
                <a:latin typeface="Arial" panose="020B0604020202020204" pitchFamily="34" charset="0"/>
                <a:cs typeface="Arial" panose="020B0604020202020204" pitchFamily="34" charset="0"/>
              </a:rPr>
              <a:t>models of curriculum and instructional resources that happen to be based on the CCSS, but can be used to develop curriculum and instructional resources based </a:t>
            </a:r>
            <a:r>
              <a:rPr lang="en-US" sz="2800" dirty="0">
                <a:latin typeface="Arial" panose="020B0604020202020204" pitchFamily="34" charset="0"/>
                <a:cs typeface="Arial" panose="020B0604020202020204" pitchFamily="34" charset="0"/>
              </a:rPr>
              <a:t>on </a:t>
            </a:r>
            <a:r>
              <a:rPr lang="en-US" sz="2800" dirty="0" smtClean="0">
                <a:latin typeface="Arial" panose="020B0604020202020204" pitchFamily="34" charset="0"/>
                <a:cs typeface="Arial" panose="020B0604020202020204" pitchFamily="34" charset="0"/>
              </a:rPr>
              <a:t>whatever </a:t>
            </a:r>
            <a:r>
              <a:rPr lang="en-US" sz="2800" dirty="0">
                <a:latin typeface="Arial" panose="020B0604020202020204" pitchFamily="34" charset="0"/>
                <a:cs typeface="Arial" panose="020B0604020202020204" pitchFamily="34" charset="0"/>
              </a:rPr>
              <a:t>standards </a:t>
            </a:r>
            <a:r>
              <a:rPr lang="en-US" sz="2800" dirty="0" smtClean="0">
                <a:latin typeface="Arial" panose="020B0604020202020204" pitchFamily="34" charset="0"/>
                <a:cs typeface="Arial" panose="020B0604020202020204" pitchFamily="34" charset="0"/>
              </a:rPr>
              <a:t>a state is using.</a:t>
            </a: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richness of the NCSC resources for students with significant cognitive disabilities and their usefulness for professional development are valuable in any state</a:t>
            </a:r>
          </a:p>
          <a:p>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0" y="1271588"/>
            <a:ext cx="533400" cy="244475"/>
          </a:xfrm>
          <a:prstGeom prst="rect">
            <a:avLst/>
          </a:prstGeom>
        </p:spPr>
        <p:txBody>
          <a:bodyPr>
            <a:normAutofit fontScale="92500" lnSpcReduction="10000"/>
          </a:bodyPr>
          <a:lstStyle/>
          <a:p>
            <a:fld id="{73D94565-B693-424D-80F3-B8D844D7A2D7}" type="slidenum">
              <a:rPr lang="en-US" smtClean="0"/>
              <a:t>10</a:t>
            </a:fld>
            <a:endParaRPr lang="en-US" dirty="0"/>
          </a:p>
        </p:txBody>
      </p:sp>
    </p:spTree>
    <p:extLst>
      <p:ext uri="{BB962C8B-B14F-4D97-AF65-F5344CB8AC3E}">
        <p14:creationId xmlns:p14="http://schemas.microsoft.com/office/powerpoint/2010/main" val="1337994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438400"/>
            <a:ext cx="8229600" cy="1143000"/>
          </a:xfrm>
        </p:spPr>
        <p:txBody>
          <a:bodyPr/>
          <a:lstStyle/>
          <a:p>
            <a:r>
              <a:rPr lang="en-US" b="1" dirty="0" smtClean="0">
                <a:solidFill>
                  <a:schemeClr val="accent1"/>
                </a:solidFill>
                <a:latin typeface="Arial" panose="020B0604020202020204" pitchFamily="34" charset="0"/>
                <a:cs typeface="Arial" panose="020B0604020202020204" pitchFamily="34" charset="0"/>
              </a:rPr>
              <a:t>NCSC Model</a:t>
            </a:r>
            <a:endParaRPr lang="en-US" b="1" dirty="0">
              <a:solidFill>
                <a:schemeClr val="accent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490606A8-3F27-4DFD-B457-A46613F02C78}" type="slidenum">
              <a:rPr lang="en-US" smtClean="0"/>
              <a:pPr>
                <a:defRPr/>
              </a:pPr>
              <a:t>11</a:t>
            </a:fld>
            <a:endParaRPr lang="en-US" dirty="0"/>
          </a:p>
        </p:txBody>
      </p:sp>
    </p:spTree>
    <p:extLst>
      <p:ext uri="{BB962C8B-B14F-4D97-AF65-F5344CB8AC3E}">
        <p14:creationId xmlns:p14="http://schemas.microsoft.com/office/powerpoint/2010/main" val="3357399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52400" y="152400"/>
            <a:ext cx="8763000" cy="6096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 name="Group 17"/>
          <p:cNvGrpSpPr>
            <a:grpSpLocks/>
          </p:cNvGrpSpPr>
          <p:nvPr/>
        </p:nvGrpSpPr>
        <p:grpSpPr bwMode="auto">
          <a:xfrm>
            <a:off x="241300" y="304800"/>
            <a:ext cx="8432800" cy="1230313"/>
            <a:chOff x="914400" y="304800"/>
            <a:chExt cx="7239000" cy="1295400"/>
          </a:xfrm>
        </p:grpSpPr>
        <p:grpSp>
          <p:nvGrpSpPr>
            <p:cNvPr id="44051" name="Group 16"/>
            <p:cNvGrpSpPr>
              <a:grpSpLocks/>
            </p:cNvGrpSpPr>
            <p:nvPr/>
          </p:nvGrpSpPr>
          <p:grpSpPr bwMode="auto">
            <a:xfrm>
              <a:off x="914400" y="304800"/>
              <a:ext cx="4572000" cy="1295400"/>
              <a:chOff x="914400" y="304800"/>
              <a:chExt cx="4572000" cy="1295400"/>
            </a:xfrm>
          </p:grpSpPr>
          <p:sp>
            <p:nvSpPr>
              <p:cNvPr id="5" name="Rounded Rectangle 4"/>
              <p:cNvSpPr/>
              <p:nvPr/>
            </p:nvSpPr>
            <p:spPr>
              <a:xfrm>
                <a:off x="914400" y="838004"/>
                <a:ext cx="1905143" cy="762196"/>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prstClr val="black"/>
                    </a:solidFill>
                  </a:rPr>
                  <a:t>College</a:t>
                </a:r>
              </a:p>
            </p:txBody>
          </p:sp>
          <p:sp>
            <p:nvSpPr>
              <p:cNvPr id="6" name="Rounded Rectangle 5"/>
              <p:cNvSpPr/>
              <p:nvPr/>
            </p:nvSpPr>
            <p:spPr>
              <a:xfrm>
                <a:off x="3581329" y="304800"/>
                <a:ext cx="1905143" cy="762196"/>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prstClr val="black"/>
                    </a:solidFill>
                  </a:rPr>
                  <a:t>Career</a:t>
                </a:r>
              </a:p>
            </p:txBody>
          </p:sp>
        </p:grpSp>
        <p:sp>
          <p:nvSpPr>
            <p:cNvPr id="7" name="Rounded Rectangle 6"/>
            <p:cNvSpPr/>
            <p:nvPr/>
          </p:nvSpPr>
          <p:spPr>
            <a:xfrm>
              <a:off x="6248257" y="838004"/>
              <a:ext cx="1905143" cy="762196"/>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prstClr val="black"/>
                  </a:solidFill>
                </a:rPr>
                <a:t>Community</a:t>
              </a:r>
            </a:p>
          </p:txBody>
        </p:sp>
      </p:grpSp>
      <p:sp>
        <p:nvSpPr>
          <p:cNvPr id="4" name="Up Arrow Callout 3"/>
          <p:cNvSpPr/>
          <p:nvPr/>
        </p:nvSpPr>
        <p:spPr bwMode="auto">
          <a:xfrm>
            <a:off x="152400" y="5445125"/>
            <a:ext cx="8610600" cy="650875"/>
          </a:xfrm>
          <a:prstGeom prst="upArrowCallout">
            <a:avLst/>
          </a:prstGeom>
          <a:solidFill>
            <a:srgbClr val="FFFF66"/>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prstClr val="black"/>
                </a:solidFill>
              </a:rPr>
              <a:t>Communicative Competence</a:t>
            </a:r>
          </a:p>
        </p:txBody>
      </p:sp>
      <p:sp>
        <p:nvSpPr>
          <p:cNvPr id="8" name="Freeform 7"/>
          <p:cNvSpPr/>
          <p:nvPr/>
        </p:nvSpPr>
        <p:spPr bwMode="auto">
          <a:xfrm>
            <a:off x="2951933" y="1323837"/>
            <a:ext cx="3011560" cy="1227944"/>
          </a:xfrm>
          <a:custGeom>
            <a:avLst/>
            <a:gdLst>
              <a:gd name="connsiteX0" fmla="*/ 0 w 2585144"/>
              <a:gd name="connsiteY0" fmla="*/ 129257 h 1292572"/>
              <a:gd name="connsiteX1" fmla="*/ 129257 w 2585144"/>
              <a:gd name="connsiteY1" fmla="*/ 0 h 1292572"/>
              <a:gd name="connsiteX2" fmla="*/ 2455887 w 2585144"/>
              <a:gd name="connsiteY2" fmla="*/ 0 h 1292572"/>
              <a:gd name="connsiteX3" fmla="*/ 2585144 w 2585144"/>
              <a:gd name="connsiteY3" fmla="*/ 129257 h 1292572"/>
              <a:gd name="connsiteX4" fmla="*/ 2585144 w 2585144"/>
              <a:gd name="connsiteY4" fmla="*/ 1163315 h 1292572"/>
              <a:gd name="connsiteX5" fmla="*/ 2455887 w 2585144"/>
              <a:gd name="connsiteY5" fmla="*/ 1292572 h 1292572"/>
              <a:gd name="connsiteX6" fmla="*/ 129257 w 2585144"/>
              <a:gd name="connsiteY6" fmla="*/ 1292572 h 1292572"/>
              <a:gd name="connsiteX7" fmla="*/ 0 w 2585144"/>
              <a:gd name="connsiteY7" fmla="*/ 1163315 h 1292572"/>
              <a:gd name="connsiteX8" fmla="*/ 0 w 2585144"/>
              <a:gd name="connsiteY8" fmla="*/ 129257 h 129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144" h="1292572">
                <a:moveTo>
                  <a:pt x="0" y="129257"/>
                </a:moveTo>
                <a:cubicBezTo>
                  <a:pt x="0" y="57870"/>
                  <a:pt x="57870" y="0"/>
                  <a:pt x="129257" y="0"/>
                </a:cubicBezTo>
                <a:lnTo>
                  <a:pt x="2455887" y="0"/>
                </a:lnTo>
                <a:cubicBezTo>
                  <a:pt x="2527274" y="0"/>
                  <a:pt x="2585144" y="57870"/>
                  <a:pt x="2585144" y="129257"/>
                </a:cubicBezTo>
                <a:lnTo>
                  <a:pt x="2585144" y="1163315"/>
                </a:lnTo>
                <a:cubicBezTo>
                  <a:pt x="2585144" y="1234702"/>
                  <a:pt x="2527274" y="1292572"/>
                  <a:pt x="2455887" y="1292572"/>
                </a:cubicBezTo>
                <a:lnTo>
                  <a:pt x="129257" y="1292572"/>
                </a:lnTo>
                <a:cubicBezTo>
                  <a:pt x="57870" y="1292572"/>
                  <a:pt x="0" y="1234702"/>
                  <a:pt x="0" y="1163315"/>
                </a:cubicBezTo>
                <a:lnTo>
                  <a:pt x="0" y="129257"/>
                </a:lnTo>
                <a:close/>
              </a:path>
            </a:pathLst>
          </a:custGeom>
          <a:solidFill>
            <a:srgbClr val="FFFF66"/>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14058" tIns="114058" rIns="114058" bIns="114058" spcCol="1270" anchor="ctr"/>
          <a:lstStyle/>
          <a:p>
            <a:pPr algn="ctr" defTabSz="889000" fontAlgn="auto">
              <a:lnSpc>
                <a:spcPct val="90000"/>
              </a:lnSpc>
              <a:spcBef>
                <a:spcPts val="0"/>
              </a:spcBef>
              <a:spcAft>
                <a:spcPct val="35000"/>
              </a:spcAft>
              <a:defRPr/>
            </a:pPr>
            <a:r>
              <a:rPr lang="en-US" sz="2000" b="1" dirty="0">
                <a:solidFill>
                  <a:prstClr val="black"/>
                </a:solidFill>
              </a:rPr>
              <a:t>Curriculum</a:t>
            </a:r>
          </a:p>
          <a:p>
            <a:pPr algn="ctr" defTabSz="889000" fontAlgn="auto">
              <a:lnSpc>
                <a:spcPct val="90000"/>
              </a:lnSpc>
              <a:spcBef>
                <a:spcPts val="0"/>
              </a:spcBef>
              <a:spcAft>
                <a:spcPct val="35000"/>
              </a:spcAft>
              <a:defRPr/>
            </a:pPr>
            <a:r>
              <a:rPr lang="en-US" sz="1600" dirty="0">
                <a:solidFill>
                  <a:prstClr val="black"/>
                </a:solidFill>
              </a:rPr>
              <a:t>Common </a:t>
            </a:r>
            <a:r>
              <a:rPr lang="en-US" sz="1600" dirty="0" smtClean="0">
                <a:solidFill>
                  <a:prstClr val="black"/>
                </a:solidFill>
              </a:rPr>
              <a:t>Core State </a:t>
            </a:r>
            <a:r>
              <a:rPr lang="en-US" sz="1600" dirty="0">
                <a:solidFill>
                  <a:prstClr val="black"/>
                </a:solidFill>
              </a:rPr>
              <a:t>Standards</a:t>
            </a:r>
          </a:p>
          <a:p>
            <a:pPr algn="ctr" defTabSz="889000" fontAlgn="auto">
              <a:lnSpc>
                <a:spcPct val="90000"/>
              </a:lnSpc>
              <a:spcBef>
                <a:spcPts val="0"/>
              </a:spcBef>
              <a:spcAft>
                <a:spcPct val="35000"/>
              </a:spcAft>
              <a:defRPr/>
            </a:pPr>
            <a:r>
              <a:rPr lang="en-US" sz="1600" dirty="0">
                <a:solidFill>
                  <a:prstClr val="black"/>
                </a:solidFill>
              </a:rPr>
              <a:t>Learning Progressions</a:t>
            </a:r>
          </a:p>
          <a:p>
            <a:pPr algn="ctr" defTabSz="889000" fontAlgn="auto">
              <a:lnSpc>
                <a:spcPct val="90000"/>
              </a:lnSpc>
              <a:spcBef>
                <a:spcPts val="0"/>
              </a:spcBef>
              <a:spcAft>
                <a:spcPct val="35000"/>
              </a:spcAft>
              <a:defRPr/>
            </a:pPr>
            <a:r>
              <a:rPr lang="en-US" sz="1600" dirty="0">
                <a:solidFill>
                  <a:prstClr val="black"/>
                </a:solidFill>
              </a:rPr>
              <a:t>Core Content Connectors</a:t>
            </a:r>
          </a:p>
        </p:txBody>
      </p:sp>
      <p:sp>
        <p:nvSpPr>
          <p:cNvPr id="12" name="Freeform 11"/>
          <p:cNvSpPr/>
          <p:nvPr/>
        </p:nvSpPr>
        <p:spPr bwMode="auto">
          <a:xfrm>
            <a:off x="420080" y="3962400"/>
            <a:ext cx="3011560" cy="1482725"/>
          </a:xfrm>
          <a:custGeom>
            <a:avLst/>
            <a:gdLst>
              <a:gd name="connsiteX0" fmla="*/ 0 w 2585144"/>
              <a:gd name="connsiteY0" fmla="*/ 129257 h 1292572"/>
              <a:gd name="connsiteX1" fmla="*/ 129257 w 2585144"/>
              <a:gd name="connsiteY1" fmla="*/ 0 h 1292572"/>
              <a:gd name="connsiteX2" fmla="*/ 2455887 w 2585144"/>
              <a:gd name="connsiteY2" fmla="*/ 0 h 1292572"/>
              <a:gd name="connsiteX3" fmla="*/ 2585144 w 2585144"/>
              <a:gd name="connsiteY3" fmla="*/ 129257 h 1292572"/>
              <a:gd name="connsiteX4" fmla="*/ 2585144 w 2585144"/>
              <a:gd name="connsiteY4" fmla="*/ 1163315 h 1292572"/>
              <a:gd name="connsiteX5" fmla="*/ 2455887 w 2585144"/>
              <a:gd name="connsiteY5" fmla="*/ 1292572 h 1292572"/>
              <a:gd name="connsiteX6" fmla="*/ 129257 w 2585144"/>
              <a:gd name="connsiteY6" fmla="*/ 1292572 h 1292572"/>
              <a:gd name="connsiteX7" fmla="*/ 0 w 2585144"/>
              <a:gd name="connsiteY7" fmla="*/ 1163315 h 1292572"/>
              <a:gd name="connsiteX8" fmla="*/ 0 w 2585144"/>
              <a:gd name="connsiteY8" fmla="*/ 129257 h 129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144" h="1292572">
                <a:moveTo>
                  <a:pt x="0" y="129257"/>
                </a:moveTo>
                <a:cubicBezTo>
                  <a:pt x="0" y="57870"/>
                  <a:pt x="57870" y="0"/>
                  <a:pt x="129257" y="0"/>
                </a:cubicBezTo>
                <a:lnTo>
                  <a:pt x="2455887" y="0"/>
                </a:lnTo>
                <a:cubicBezTo>
                  <a:pt x="2527274" y="0"/>
                  <a:pt x="2585144" y="57870"/>
                  <a:pt x="2585144" y="129257"/>
                </a:cubicBezTo>
                <a:lnTo>
                  <a:pt x="2585144" y="1163315"/>
                </a:lnTo>
                <a:cubicBezTo>
                  <a:pt x="2585144" y="1234702"/>
                  <a:pt x="2527274" y="1292572"/>
                  <a:pt x="2455887" y="1292572"/>
                </a:cubicBezTo>
                <a:lnTo>
                  <a:pt x="129257" y="1292572"/>
                </a:lnTo>
                <a:cubicBezTo>
                  <a:pt x="57870" y="1292572"/>
                  <a:pt x="0" y="1234702"/>
                  <a:pt x="0" y="1163315"/>
                </a:cubicBezTo>
                <a:lnTo>
                  <a:pt x="0" y="129257"/>
                </a:lnTo>
                <a:close/>
              </a:path>
            </a:pathLst>
          </a:custGeom>
          <a:solidFill>
            <a:srgbClr val="FFFF66"/>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14058" tIns="114058" rIns="114058" bIns="114058" spcCol="1270" anchor="ctr"/>
          <a:lstStyle/>
          <a:p>
            <a:pPr algn="ctr" defTabSz="889000" fontAlgn="auto">
              <a:lnSpc>
                <a:spcPct val="90000"/>
              </a:lnSpc>
              <a:spcBef>
                <a:spcPts val="0"/>
              </a:spcBef>
              <a:spcAft>
                <a:spcPct val="35000"/>
              </a:spcAft>
              <a:defRPr/>
            </a:pPr>
            <a:r>
              <a:rPr lang="en-US" sz="2000" b="1" dirty="0">
                <a:solidFill>
                  <a:prstClr val="black"/>
                </a:solidFill>
              </a:rPr>
              <a:t>Instruction</a:t>
            </a:r>
          </a:p>
          <a:p>
            <a:pPr algn="ctr" defTabSz="889000" fontAlgn="auto">
              <a:lnSpc>
                <a:spcPct val="90000"/>
              </a:lnSpc>
              <a:spcBef>
                <a:spcPts val="0"/>
              </a:spcBef>
              <a:spcAft>
                <a:spcPct val="35000"/>
              </a:spcAft>
              <a:defRPr/>
            </a:pPr>
            <a:r>
              <a:rPr lang="en-US" sz="1500" dirty="0">
                <a:solidFill>
                  <a:prstClr val="black"/>
                </a:solidFill>
              </a:rPr>
              <a:t>Grade-level </a:t>
            </a:r>
            <a:r>
              <a:rPr lang="en-US" sz="1500" dirty="0" smtClean="0">
                <a:solidFill>
                  <a:prstClr val="black"/>
                </a:solidFill>
              </a:rPr>
              <a:t>Lessons Accommodations</a:t>
            </a:r>
            <a:endParaRPr lang="en-US" sz="1500" dirty="0">
              <a:solidFill>
                <a:prstClr val="black"/>
              </a:solidFill>
            </a:endParaRPr>
          </a:p>
          <a:p>
            <a:pPr algn="ctr" defTabSz="889000" fontAlgn="auto">
              <a:lnSpc>
                <a:spcPct val="90000"/>
              </a:lnSpc>
              <a:spcBef>
                <a:spcPts val="0"/>
              </a:spcBef>
              <a:spcAft>
                <a:spcPct val="35000"/>
              </a:spcAft>
              <a:defRPr/>
            </a:pPr>
            <a:r>
              <a:rPr lang="en-US" sz="1500" dirty="0">
                <a:solidFill>
                  <a:prstClr val="black"/>
                </a:solidFill>
              </a:rPr>
              <a:t>Systematic </a:t>
            </a:r>
            <a:r>
              <a:rPr lang="en-US" sz="1500" dirty="0" smtClean="0">
                <a:solidFill>
                  <a:prstClr val="black"/>
                </a:solidFill>
              </a:rPr>
              <a:t>Instruction- carefully planned sequence for instruction (MASSIs/LASSIs)</a:t>
            </a:r>
            <a:endParaRPr lang="en-US" sz="1500" dirty="0">
              <a:solidFill>
                <a:prstClr val="black"/>
              </a:solidFill>
            </a:endParaRPr>
          </a:p>
        </p:txBody>
      </p:sp>
      <p:sp>
        <p:nvSpPr>
          <p:cNvPr id="10" name="Freeform 9"/>
          <p:cNvSpPr/>
          <p:nvPr/>
        </p:nvSpPr>
        <p:spPr bwMode="auto">
          <a:xfrm>
            <a:off x="5531673" y="3962400"/>
            <a:ext cx="3011560" cy="1482725"/>
          </a:xfrm>
          <a:custGeom>
            <a:avLst/>
            <a:gdLst>
              <a:gd name="connsiteX0" fmla="*/ 0 w 2585144"/>
              <a:gd name="connsiteY0" fmla="*/ 129257 h 1292572"/>
              <a:gd name="connsiteX1" fmla="*/ 129257 w 2585144"/>
              <a:gd name="connsiteY1" fmla="*/ 0 h 1292572"/>
              <a:gd name="connsiteX2" fmla="*/ 2455887 w 2585144"/>
              <a:gd name="connsiteY2" fmla="*/ 0 h 1292572"/>
              <a:gd name="connsiteX3" fmla="*/ 2585144 w 2585144"/>
              <a:gd name="connsiteY3" fmla="*/ 129257 h 1292572"/>
              <a:gd name="connsiteX4" fmla="*/ 2585144 w 2585144"/>
              <a:gd name="connsiteY4" fmla="*/ 1163315 h 1292572"/>
              <a:gd name="connsiteX5" fmla="*/ 2455887 w 2585144"/>
              <a:gd name="connsiteY5" fmla="*/ 1292572 h 1292572"/>
              <a:gd name="connsiteX6" fmla="*/ 129257 w 2585144"/>
              <a:gd name="connsiteY6" fmla="*/ 1292572 h 1292572"/>
              <a:gd name="connsiteX7" fmla="*/ 0 w 2585144"/>
              <a:gd name="connsiteY7" fmla="*/ 1163315 h 1292572"/>
              <a:gd name="connsiteX8" fmla="*/ 0 w 2585144"/>
              <a:gd name="connsiteY8" fmla="*/ 129257 h 129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144" h="1292572">
                <a:moveTo>
                  <a:pt x="0" y="129257"/>
                </a:moveTo>
                <a:cubicBezTo>
                  <a:pt x="0" y="57870"/>
                  <a:pt x="57870" y="0"/>
                  <a:pt x="129257" y="0"/>
                </a:cubicBezTo>
                <a:lnTo>
                  <a:pt x="2455887" y="0"/>
                </a:lnTo>
                <a:cubicBezTo>
                  <a:pt x="2527274" y="0"/>
                  <a:pt x="2585144" y="57870"/>
                  <a:pt x="2585144" y="129257"/>
                </a:cubicBezTo>
                <a:lnTo>
                  <a:pt x="2585144" y="1163315"/>
                </a:lnTo>
                <a:cubicBezTo>
                  <a:pt x="2585144" y="1234702"/>
                  <a:pt x="2527274" y="1292572"/>
                  <a:pt x="2455887" y="1292572"/>
                </a:cubicBezTo>
                <a:lnTo>
                  <a:pt x="129257" y="1292572"/>
                </a:lnTo>
                <a:cubicBezTo>
                  <a:pt x="57870" y="1292572"/>
                  <a:pt x="0" y="1234702"/>
                  <a:pt x="0" y="1163315"/>
                </a:cubicBezTo>
                <a:lnTo>
                  <a:pt x="0" y="129257"/>
                </a:lnTo>
                <a:close/>
              </a:path>
            </a:pathLst>
          </a:custGeom>
          <a:solidFill>
            <a:srgbClr val="FFFF66"/>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14058" tIns="114058" rIns="114058" bIns="114058" spcCol="1270" anchor="ctr"/>
          <a:lstStyle/>
          <a:p>
            <a:pPr algn="ctr" defTabSz="889000" fontAlgn="auto">
              <a:lnSpc>
                <a:spcPct val="90000"/>
              </a:lnSpc>
              <a:spcBef>
                <a:spcPts val="0"/>
              </a:spcBef>
              <a:spcAft>
                <a:spcPct val="35000"/>
              </a:spcAft>
              <a:defRPr/>
            </a:pPr>
            <a:r>
              <a:rPr lang="en-US" sz="2000" b="1" dirty="0">
                <a:solidFill>
                  <a:prstClr val="black"/>
                </a:solidFill>
              </a:rPr>
              <a:t>Assessment</a:t>
            </a:r>
          </a:p>
          <a:p>
            <a:pPr algn="ctr" defTabSz="889000" fontAlgn="auto">
              <a:lnSpc>
                <a:spcPct val="90000"/>
              </a:lnSpc>
              <a:spcBef>
                <a:spcPts val="0"/>
              </a:spcBef>
              <a:spcAft>
                <a:spcPct val="35000"/>
              </a:spcAft>
              <a:defRPr/>
            </a:pPr>
            <a:r>
              <a:rPr lang="en-US" sz="1500" dirty="0" smtClean="0">
                <a:solidFill>
                  <a:prstClr val="black"/>
                </a:solidFill>
              </a:rPr>
              <a:t>Formative (ongoing during school year, monitors learning)</a:t>
            </a:r>
          </a:p>
          <a:p>
            <a:pPr algn="ctr" defTabSz="889000" fontAlgn="auto">
              <a:lnSpc>
                <a:spcPct val="90000"/>
              </a:lnSpc>
              <a:spcBef>
                <a:spcPts val="0"/>
              </a:spcBef>
              <a:spcAft>
                <a:spcPct val="35000"/>
              </a:spcAft>
              <a:defRPr/>
            </a:pPr>
            <a:r>
              <a:rPr lang="en-US" sz="1500" dirty="0" smtClean="0">
                <a:solidFill>
                  <a:prstClr val="black"/>
                </a:solidFill>
              </a:rPr>
              <a:t>Summative (end of year or course, evaluates learning)</a:t>
            </a:r>
            <a:endParaRPr lang="en-US" sz="1500" dirty="0">
              <a:solidFill>
                <a:prstClr val="black"/>
              </a:solidFill>
            </a:endParaRPr>
          </a:p>
        </p:txBody>
      </p:sp>
      <p:grpSp>
        <p:nvGrpSpPr>
          <p:cNvPr id="44045" name="Group 20"/>
          <p:cNvGrpSpPr>
            <a:grpSpLocks/>
          </p:cNvGrpSpPr>
          <p:nvPr/>
        </p:nvGrpSpPr>
        <p:grpSpPr bwMode="auto">
          <a:xfrm>
            <a:off x="2928938" y="2732088"/>
            <a:ext cx="3013075" cy="2244725"/>
            <a:chOff x="3221049" y="2859088"/>
            <a:chExt cx="2587625" cy="2363787"/>
          </a:xfrm>
        </p:grpSpPr>
        <p:sp>
          <p:nvSpPr>
            <p:cNvPr id="11" name="Freeform 10"/>
            <p:cNvSpPr/>
            <p:nvPr/>
          </p:nvSpPr>
          <p:spPr>
            <a:xfrm>
              <a:off x="3820920" y="4769843"/>
              <a:ext cx="1349710" cy="453032"/>
            </a:xfrm>
            <a:custGeom>
              <a:avLst/>
              <a:gdLst>
                <a:gd name="connsiteX0" fmla="*/ 0 w 1348282"/>
                <a:gd name="connsiteY0" fmla="*/ 226200 h 452400"/>
                <a:gd name="connsiteX1" fmla="*/ 226200 w 1348282"/>
                <a:gd name="connsiteY1" fmla="*/ 0 h 452400"/>
                <a:gd name="connsiteX2" fmla="*/ 226200 w 1348282"/>
                <a:gd name="connsiteY2" fmla="*/ 90480 h 452400"/>
                <a:gd name="connsiteX3" fmla="*/ 1122082 w 1348282"/>
                <a:gd name="connsiteY3" fmla="*/ 90480 h 452400"/>
                <a:gd name="connsiteX4" fmla="*/ 1122082 w 1348282"/>
                <a:gd name="connsiteY4" fmla="*/ 0 h 452400"/>
                <a:gd name="connsiteX5" fmla="*/ 1348282 w 1348282"/>
                <a:gd name="connsiteY5" fmla="*/ 226200 h 452400"/>
                <a:gd name="connsiteX6" fmla="*/ 1122082 w 1348282"/>
                <a:gd name="connsiteY6" fmla="*/ 452400 h 452400"/>
                <a:gd name="connsiteX7" fmla="*/ 1122082 w 1348282"/>
                <a:gd name="connsiteY7" fmla="*/ 361920 h 452400"/>
                <a:gd name="connsiteX8" fmla="*/ 226200 w 1348282"/>
                <a:gd name="connsiteY8" fmla="*/ 361920 h 452400"/>
                <a:gd name="connsiteX9" fmla="*/ 226200 w 1348282"/>
                <a:gd name="connsiteY9" fmla="*/ 452400 h 452400"/>
                <a:gd name="connsiteX10" fmla="*/ 0 w 1348282"/>
                <a:gd name="connsiteY10" fmla="*/ 226200 h 4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8282" h="452400">
                  <a:moveTo>
                    <a:pt x="1348282" y="226200"/>
                  </a:moveTo>
                  <a:lnTo>
                    <a:pt x="1122082" y="452399"/>
                  </a:lnTo>
                  <a:lnTo>
                    <a:pt x="1122082" y="361919"/>
                  </a:lnTo>
                  <a:lnTo>
                    <a:pt x="226200" y="361919"/>
                  </a:lnTo>
                  <a:lnTo>
                    <a:pt x="226200" y="452399"/>
                  </a:lnTo>
                  <a:lnTo>
                    <a:pt x="0" y="226200"/>
                  </a:lnTo>
                  <a:lnTo>
                    <a:pt x="226200" y="1"/>
                  </a:lnTo>
                  <a:lnTo>
                    <a:pt x="226200" y="90481"/>
                  </a:lnTo>
                  <a:lnTo>
                    <a:pt x="1122082" y="90481"/>
                  </a:lnTo>
                  <a:lnTo>
                    <a:pt x="1122082" y="1"/>
                  </a:lnTo>
                  <a:lnTo>
                    <a:pt x="1348282" y="226200"/>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lIns="135720" tIns="90481" rIns="135721" bIns="90480" spcCol="1270" anchor="ctr"/>
            <a:lstStyle/>
            <a:p>
              <a:pPr algn="ctr" defTabSz="844550" fontAlgn="auto">
                <a:lnSpc>
                  <a:spcPct val="90000"/>
                </a:lnSpc>
                <a:spcBef>
                  <a:spcPts val="0"/>
                </a:spcBef>
                <a:spcAft>
                  <a:spcPct val="35000"/>
                </a:spcAft>
                <a:defRPr/>
              </a:pPr>
              <a:endParaRPr lang="en-US" sz="1900" dirty="0">
                <a:solidFill>
                  <a:prstClr val="black"/>
                </a:solidFill>
              </a:endParaRPr>
            </a:p>
          </p:txBody>
        </p:sp>
        <p:sp>
          <p:nvSpPr>
            <p:cNvPr id="9" name="Freeform 8"/>
            <p:cNvSpPr/>
            <p:nvPr/>
          </p:nvSpPr>
          <p:spPr>
            <a:xfrm rot="3539418">
              <a:off x="4907827" y="3307305"/>
              <a:ext cx="1349063" cy="452630"/>
            </a:xfrm>
            <a:custGeom>
              <a:avLst/>
              <a:gdLst>
                <a:gd name="connsiteX0" fmla="*/ 0 w 1348282"/>
                <a:gd name="connsiteY0" fmla="*/ 226200 h 452400"/>
                <a:gd name="connsiteX1" fmla="*/ 226200 w 1348282"/>
                <a:gd name="connsiteY1" fmla="*/ 0 h 452400"/>
                <a:gd name="connsiteX2" fmla="*/ 226200 w 1348282"/>
                <a:gd name="connsiteY2" fmla="*/ 90480 h 452400"/>
                <a:gd name="connsiteX3" fmla="*/ 1122082 w 1348282"/>
                <a:gd name="connsiteY3" fmla="*/ 90480 h 452400"/>
                <a:gd name="connsiteX4" fmla="*/ 1122082 w 1348282"/>
                <a:gd name="connsiteY4" fmla="*/ 0 h 452400"/>
                <a:gd name="connsiteX5" fmla="*/ 1348282 w 1348282"/>
                <a:gd name="connsiteY5" fmla="*/ 226200 h 452400"/>
                <a:gd name="connsiteX6" fmla="*/ 1122082 w 1348282"/>
                <a:gd name="connsiteY6" fmla="*/ 452400 h 452400"/>
                <a:gd name="connsiteX7" fmla="*/ 1122082 w 1348282"/>
                <a:gd name="connsiteY7" fmla="*/ 361920 h 452400"/>
                <a:gd name="connsiteX8" fmla="*/ 226200 w 1348282"/>
                <a:gd name="connsiteY8" fmla="*/ 361920 h 452400"/>
                <a:gd name="connsiteX9" fmla="*/ 226200 w 1348282"/>
                <a:gd name="connsiteY9" fmla="*/ 452400 h 452400"/>
                <a:gd name="connsiteX10" fmla="*/ 0 w 1348282"/>
                <a:gd name="connsiteY10" fmla="*/ 226200 h 4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8282" h="452400">
                  <a:moveTo>
                    <a:pt x="0" y="226200"/>
                  </a:moveTo>
                  <a:lnTo>
                    <a:pt x="226200" y="0"/>
                  </a:lnTo>
                  <a:lnTo>
                    <a:pt x="226200" y="90480"/>
                  </a:lnTo>
                  <a:lnTo>
                    <a:pt x="1122082" y="90480"/>
                  </a:lnTo>
                  <a:lnTo>
                    <a:pt x="1122082" y="0"/>
                  </a:lnTo>
                  <a:lnTo>
                    <a:pt x="1348282" y="226200"/>
                  </a:lnTo>
                  <a:lnTo>
                    <a:pt x="1122082" y="452400"/>
                  </a:lnTo>
                  <a:lnTo>
                    <a:pt x="1122082" y="361920"/>
                  </a:lnTo>
                  <a:lnTo>
                    <a:pt x="226200" y="361920"/>
                  </a:lnTo>
                  <a:lnTo>
                    <a:pt x="226200" y="452400"/>
                  </a:lnTo>
                  <a:lnTo>
                    <a:pt x="0" y="226200"/>
                  </a:lnTo>
                  <a:close/>
                </a:path>
              </a:pathLst>
            </a:custGeom>
            <a:solidFill>
              <a:schemeClr val="accent1">
                <a:lumMod val="20000"/>
                <a:lumOff val="80000"/>
              </a:schemeClr>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lIns="135720" tIns="90479" rIns="135720" bIns="90480" spcCol="1270" anchor="ctr"/>
            <a:lstStyle/>
            <a:p>
              <a:pPr algn="ctr" defTabSz="844550" fontAlgn="auto">
                <a:lnSpc>
                  <a:spcPct val="90000"/>
                </a:lnSpc>
                <a:spcBef>
                  <a:spcPts val="0"/>
                </a:spcBef>
                <a:spcAft>
                  <a:spcPct val="35000"/>
                </a:spcAft>
                <a:defRPr/>
              </a:pPr>
              <a:endParaRPr lang="en-US" sz="1900" dirty="0">
                <a:solidFill>
                  <a:prstClr val="black"/>
                </a:solidFill>
              </a:endParaRPr>
            </a:p>
          </p:txBody>
        </p:sp>
        <p:sp>
          <p:nvSpPr>
            <p:cNvPr id="13" name="Freeform 12"/>
            <p:cNvSpPr/>
            <p:nvPr/>
          </p:nvSpPr>
          <p:spPr>
            <a:xfrm rot="18115223">
              <a:off x="2772832" y="3307305"/>
              <a:ext cx="1349063" cy="452630"/>
            </a:xfrm>
            <a:custGeom>
              <a:avLst/>
              <a:gdLst>
                <a:gd name="connsiteX0" fmla="*/ 0 w 1348282"/>
                <a:gd name="connsiteY0" fmla="*/ 226200 h 452400"/>
                <a:gd name="connsiteX1" fmla="*/ 226200 w 1348282"/>
                <a:gd name="connsiteY1" fmla="*/ 0 h 452400"/>
                <a:gd name="connsiteX2" fmla="*/ 226200 w 1348282"/>
                <a:gd name="connsiteY2" fmla="*/ 90480 h 452400"/>
                <a:gd name="connsiteX3" fmla="*/ 1122082 w 1348282"/>
                <a:gd name="connsiteY3" fmla="*/ 90480 h 452400"/>
                <a:gd name="connsiteX4" fmla="*/ 1122082 w 1348282"/>
                <a:gd name="connsiteY4" fmla="*/ 0 h 452400"/>
                <a:gd name="connsiteX5" fmla="*/ 1348282 w 1348282"/>
                <a:gd name="connsiteY5" fmla="*/ 226200 h 452400"/>
                <a:gd name="connsiteX6" fmla="*/ 1122082 w 1348282"/>
                <a:gd name="connsiteY6" fmla="*/ 452400 h 452400"/>
                <a:gd name="connsiteX7" fmla="*/ 1122082 w 1348282"/>
                <a:gd name="connsiteY7" fmla="*/ 361920 h 452400"/>
                <a:gd name="connsiteX8" fmla="*/ 226200 w 1348282"/>
                <a:gd name="connsiteY8" fmla="*/ 361920 h 452400"/>
                <a:gd name="connsiteX9" fmla="*/ 226200 w 1348282"/>
                <a:gd name="connsiteY9" fmla="*/ 452400 h 452400"/>
                <a:gd name="connsiteX10" fmla="*/ 0 w 1348282"/>
                <a:gd name="connsiteY10" fmla="*/ 226200 h 4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8282" h="452400">
                  <a:moveTo>
                    <a:pt x="0" y="226200"/>
                  </a:moveTo>
                  <a:lnTo>
                    <a:pt x="226200" y="0"/>
                  </a:lnTo>
                  <a:lnTo>
                    <a:pt x="226200" y="90480"/>
                  </a:lnTo>
                  <a:lnTo>
                    <a:pt x="1122082" y="90480"/>
                  </a:lnTo>
                  <a:lnTo>
                    <a:pt x="1122082" y="0"/>
                  </a:lnTo>
                  <a:lnTo>
                    <a:pt x="1348282" y="226200"/>
                  </a:lnTo>
                  <a:lnTo>
                    <a:pt x="1122082" y="452400"/>
                  </a:lnTo>
                  <a:lnTo>
                    <a:pt x="1122082" y="361920"/>
                  </a:lnTo>
                  <a:lnTo>
                    <a:pt x="226200" y="361920"/>
                  </a:lnTo>
                  <a:lnTo>
                    <a:pt x="226200" y="452400"/>
                  </a:lnTo>
                  <a:lnTo>
                    <a:pt x="0" y="226200"/>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lIns="135719" tIns="90479" rIns="135720" bIns="90480" spcCol="1270" anchor="ctr"/>
            <a:lstStyle/>
            <a:p>
              <a:pPr algn="ctr" defTabSz="844550" fontAlgn="auto">
                <a:lnSpc>
                  <a:spcPct val="90000"/>
                </a:lnSpc>
                <a:spcBef>
                  <a:spcPts val="0"/>
                </a:spcBef>
                <a:spcAft>
                  <a:spcPct val="35000"/>
                </a:spcAft>
                <a:defRPr/>
              </a:pPr>
              <a:endParaRPr lang="en-US" sz="1900" dirty="0">
                <a:solidFill>
                  <a:prstClr val="black"/>
                </a:solidFill>
              </a:endParaRPr>
            </a:p>
          </p:txBody>
        </p:sp>
      </p:grpSp>
      <p:sp>
        <p:nvSpPr>
          <p:cNvPr id="3" name="Slide Number Placeholder 2"/>
          <p:cNvSpPr>
            <a:spLocks noGrp="1"/>
          </p:cNvSpPr>
          <p:nvPr>
            <p:ph type="sldNum" sz="quarter" idx="4294967295"/>
          </p:nvPr>
        </p:nvSpPr>
        <p:spPr>
          <a:xfrm>
            <a:off x="0" y="5618163"/>
            <a:ext cx="762000" cy="365125"/>
          </a:xfrm>
        </p:spPr>
        <p:txBody>
          <a:bodyPr/>
          <a:lstStyle/>
          <a:p>
            <a:pPr>
              <a:defRPr/>
            </a:pPr>
            <a:fld id="{885852C3-553F-4E26-BF11-7C97111D6802}" type="slidenum">
              <a:rPr lang="en-US"/>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dirty="0" smtClean="0">
                <a:latin typeface="Arial" panose="020B0604020202020204" pitchFamily="34" charset="0"/>
                <a:cs typeface="Arial" panose="020B0604020202020204" pitchFamily="34" charset="0"/>
              </a:rPr>
              <a:t>Skills for College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Career Readiness in NCSC Model</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5181600"/>
          </a:xfrm>
        </p:spPr>
        <p:txBody>
          <a:bodyPr rtlCol="0">
            <a:normAutofit fontScale="77500" lnSpcReduction="20000"/>
          </a:bodyPr>
          <a:lstStyle/>
          <a:p>
            <a:pPr marL="0" indent="0" fontAlgn="auto">
              <a:spcAft>
                <a:spcPts val="0"/>
              </a:spcAft>
              <a:buNone/>
              <a:defRPr/>
            </a:pPr>
            <a:r>
              <a:rPr lang="en-US" sz="3600" dirty="0" smtClean="0">
                <a:latin typeface="Arial" panose="020B0604020202020204" pitchFamily="34" charset="0"/>
                <a:cs typeface="Arial" panose="020B0604020202020204" pitchFamily="34" charset="0"/>
              </a:rPr>
              <a:t>Important for ALL students including those with significant cognitive disabilities:</a:t>
            </a:r>
          </a:p>
          <a:p>
            <a:pPr fontAlgn="auto">
              <a:spcAft>
                <a:spcPts val="0"/>
              </a:spcAft>
              <a:buFont typeface="Arial" pitchFamily="34" charset="0"/>
              <a:buChar char="•"/>
              <a:defRPr/>
            </a:pPr>
            <a:r>
              <a:rPr lang="en-US" sz="3600" dirty="0" smtClean="0">
                <a:latin typeface="Arial" panose="020B0604020202020204" pitchFamily="34" charset="0"/>
                <a:cs typeface="Arial" panose="020B0604020202020204" pitchFamily="34" charset="0"/>
              </a:rPr>
              <a:t>Communicative </a:t>
            </a:r>
            <a:r>
              <a:rPr lang="en-US" sz="3600" dirty="0">
                <a:latin typeface="Arial" panose="020B0604020202020204" pitchFamily="34" charset="0"/>
                <a:cs typeface="Arial" panose="020B0604020202020204" pitchFamily="34" charset="0"/>
              </a:rPr>
              <a:t>competence</a:t>
            </a:r>
          </a:p>
          <a:p>
            <a:pPr fontAlgn="auto">
              <a:spcAft>
                <a:spcPts val="0"/>
              </a:spcAft>
              <a:buFont typeface="Arial" pitchFamily="34" charset="0"/>
              <a:buChar char="•"/>
              <a:defRPr/>
            </a:pPr>
            <a:r>
              <a:rPr lang="en-US" sz="3600" dirty="0">
                <a:latin typeface="Arial" panose="020B0604020202020204" pitchFamily="34" charset="0"/>
                <a:cs typeface="Arial" panose="020B0604020202020204" pitchFamily="34" charset="0"/>
              </a:rPr>
              <a:t>Social skills to </a:t>
            </a:r>
            <a:r>
              <a:rPr lang="en-US" sz="3600" dirty="0" smtClean="0">
                <a:latin typeface="Arial" panose="020B0604020202020204" pitchFamily="34" charset="0"/>
                <a:cs typeface="Arial" panose="020B0604020202020204" pitchFamily="34" charset="0"/>
              </a:rPr>
              <a:t>function </a:t>
            </a:r>
            <a:r>
              <a:rPr lang="en-US" sz="3600" dirty="0">
                <a:latin typeface="Arial" panose="020B0604020202020204" pitchFamily="34" charset="0"/>
                <a:cs typeface="Arial" panose="020B0604020202020204" pitchFamily="34" charset="0"/>
              </a:rPr>
              <a:t>well in small groups</a:t>
            </a:r>
          </a:p>
          <a:p>
            <a:pPr fontAlgn="auto">
              <a:spcAft>
                <a:spcPts val="0"/>
              </a:spcAft>
              <a:buFont typeface="Arial" pitchFamily="34" charset="0"/>
              <a:buChar char="•"/>
              <a:defRPr/>
            </a:pPr>
            <a:r>
              <a:rPr lang="en-US" sz="3600" dirty="0">
                <a:latin typeface="Arial" panose="020B0604020202020204" pitchFamily="34" charset="0"/>
                <a:cs typeface="Arial" panose="020B0604020202020204" pitchFamily="34" charset="0"/>
              </a:rPr>
              <a:t>Independent </a:t>
            </a:r>
            <a:r>
              <a:rPr lang="en-US" sz="3600" dirty="0" smtClean="0">
                <a:latin typeface="Arial" panose="020B0604020202020204" pitchFamily="34" charset="0"/>
                <a:cs typeface="Arial" panose="020B0604020202020204" pitchFamily="34" charset="0"/>
              </a:rPr>
              <a:t>and team work skills</a:t>
            </a:r>
            <a:endParaRPr lang="en-US" sz="36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3600" dirty="0">
                <a:latin typeface="Arial" panose="020B0604020202020204" pitchFamily="34" charset="0"/>
                <a:cs typeface="Arial" panose="020B0604020202020204" pitchFamily="34" charset="0"/>
              </a:rPr>
              <a:t>Problem Solving</a:t>
            </a:r>
          </a:p>
          <a:p>
            <a:pPr fontAlgn="auto">
              <a:spcAft>
                <a:spcPts val="0"/>
              </a:spcAft>
              <a:buFont typeface="Arial" pitchFamily="34" charset="0"/>
              <a:buChar char="•"/>
              <a:defRPr/>
            </a:pPr>
            <a:r>
              <a:rPr lang="en-US" sz="3600" dirty="0" smtClean="0">
                <a:latin typeface="Arial" panose="020B0604020202020204" pitchFamily="34" charset="0"/>
                <a:cs typeface="Arial" panose="020B0604020202020204" pitchFamily="34" charset="0"/>
              </a:rPr>
              <a:t>Reading/writing/math</a:t>
            </a:r>
            <a:endParaRPr lang="en-US" sz="36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3600" dirty="0" smtClean="0">
                <a:latin typeface="Arial" panose="020B0604020202020204" pitchFamily="34" charset="0"/>
                <a:cs typeface="Arial" panose="020B0604020202020204" pitchFamily="34" charset="0"/>
              </a:rPr>
              <a:t>Skills </a:t>
            </a:r>
            <a:r>
              <a:rPr lang="en-US" sz="3600" dirty="0">
                <a:latin typeface="Arial" panose="020B0604020202020204" pitchFamily="34" charset="0"/>
                <a:cs typeface="Arial" panose="020B0604020202020204" pitchFamily="34" charset="0"/>
              </a:rPr>
              <a:t>for identifying and requesting supports</a:t>
            </a:r>
            <a:endParaRPr lang="en-US" sz="3600" dirty="0" smtClean="0">
              <a:solidFill>
                <a:srgbClr val="0070C0"/>
              </a:solidFill>
              <a:latin typeface="Arial" panose="020B0604020202020204" pitchFamily="34" charset="0"/>
              <a:cs typeface="Arial" panose="020B0604020202020204" pitchFamily="34" charset="0"/>
            </a:endParaRPr>
          </a:p>
          <a:p>
            <a:pPr marL="0" indent="0" algn="ctr" fontAlgn="auto">
              <a:spcAft>
                <a:spcPts val="0"/>
              </a:spcAft>
              <a:buFont typeface="Arial" pitchFamily="34" charset="0"/>
              <a:buNone/>
              <a:defRPr/>
            </a:pPr>
            <a:endParaRPr lang="en-US" sz="3600" dirty="0" smtClean="0">
              <a:solidFill>
                <a:srgbClr val="0070C0"/>
              </a:solidFill>
            </a:endParaRPr>
          </a:p>
          <a:p>
            <a:pPr marL="0" indent="0" algn="ctr" fontAlgn="auto">
              <a:spcAft>
                <a:spcPts val="0"/>
              </a:spcAft>
              <a:buFont typeface="Arial" pitchFamily="34" charset="0"/>
              <a:buNone/>
              <a:defRPr/>
            </a:pPr>
            <a:r>
              <a:rPr lang="en-US" sz="3600" dirty="0" smtClean="0">
                <a:solidFill>
                  <a:srgbClr val="0070C0"/>
                </a:solidFill>
                <a:latin typeface="Arial" panose="020B0604020202020204" pitchFamily="34" charset="0"/>
                <a:cs typeface="Arial" panose="020B0604020202020204" pitchFamily="34" charset="0"/>
              </a:rPr>
              <a:t>The NCSC model includes community readiness in its definition of college and career</a:t>
            </a:r>
          </a:p>
          <a:p>
            <a:pPr marL="0" indent="0" algn="ctr" fontAlgn="auto">
              <a:spcAft>
                <a:spcPts val="0"/>
              </a:spcAft>
              <a:buFont typeface="Arial" pitchFamily="34" charset="0"/>
              <a:buNone/>
              <a:defRPr/>
            </a:pPr>
            <a:r>
              <a:rPr lang="en-US" sz="3600" dirty="0">
                <a:solidFill>
                  <a:srgbClr val="0070C0"/>
                </a:solidFill>
                <a:latin typeface="Arial" panose="020B0604020202020204" pitchFamily="34" charset="0"/>
                <a:cs typeface="Arial" panose="020B0604020202020204" pitchFamily="34" charset="0"/>
              </a:rPr>
              <a:t>r</a:t>
            </a:r>
            <a:r>
              <a:rPr lang="en-US" sz="3600" dirty="0" smtClean="0">
                <a:solidFill>
                  <a:srgbClr val="0070C0"/>
                </a:solidFill>
                <a:latin typeface="Arial" panose="020B0604020202020204" pitchFamily="34" charset="0"/>
                <a:cs typeface="Arial" panose="020B0604020202020204" pitchFamily="34" charset="0"/>
              </a:rPr>
              <a:t>eadiness.</a:t>
            </a:r>
            <a:endParaRPr lang="en-US" sz="3600" dirty="0">
              <a:solidFill>
                <a:srgbClr val="0070C0"/>
              </a:solidFill>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n-US" dirty="0"/>
          </a:p>
        </p:txBody>
      </p:sp>
      <p:sp>
        <p:nvSpPr>
          <p:cNvPr id="5" name="Slide Number Placeholder 4"/>
          <p:cNvSpPr>
            <a:spLocks noGrp="1"/>
          </p:cNvSpPr>
          <p:nvPr>
            <p:ph type="sldNum" sz="quarter" idx="4294967295"/>
          </p:nvPr>
        </p:nvSpPr>
        <p:spPr>
          <a:xfrm>
            <a:off x="7010400" y="6356350"/>
            <a:ext cx="2133600" cy="365125"/>
          </a:xfrm>
        </p:spPr>
        <p:txBody>
          <a:bodyPr/>
          <a:lstStyle/>
          <a:p>
            <a:pPr>
              <a:defRPr/>
            </a:pPr>
            <a:fld id="{EB6D90FA-BF7B-4EF4-9C98-AD58C851B03D}"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274638"/>
            <a:ext cx="8229600" cy="868362"/>
          </a:xfrm>
        </p:spPr>
        <p:txBody>
          <a:bodyPr/>
          <a:lstStyle/>
          <a:p>
            <a:r>
              <a:rPr lang="en-US" dirty="0" smtClean="0">
                <a:latin typeface="Arial" panose="020B0604020202020204" pitchFamily="34" charset="0"/>
                <a:cs typeface="Arial" panose="020B0604020202020204" pitchFamily="34" charset="0"/>
              </a:rPr>
              <a:t>Communication Beliefs</a:t>
            </a:r>
          </a:p>
        </p:txBody>
      </p:sp>
      <p:sp>
        <p:nvSpPr>
          <p:cNvPr id="46082" name="Content Placeholder 2"/>
          <p:cNvSpPr>
            <a:spLocks noGrp="1"/>
          </p:cNvSpPr>
          <p:nvPr>
            <p:ph idx="1"/>
          </p:nvPr>
        </p:nvSpPr>
        <p:spPr>
          <a:xfrm>
            <a:off x="304800" y="1066800"/>
            <a:ext cx="8534400" cy="5562600"/>
          </a:xfrm>
        </p:spPr>
        <p:txBody>
          <a:bodyPr/>
          <a:lstStyle/>
          <a:p>
            <a:r>
              <a:rPr lang="en-US" sz="2800" dirty="0" smtClean="0">
                <a:latin typeface="Arial" panose="020B0604020202020204" pitchFamily="34" charset="0"/>
                <a:cs typeface="Arial" panose="020B0604020202020204" pitchFamily="34" charset="0"/>
              </a:rPr>
              <a:t>All individuals communicate regardless of age OR disability.</a:t>
            </a:r>
          </a:p>
          <a:p>
            <a:r>
              <a:rPr lang="en-US" sz="2800" dirty="0" smtClean="0">
                <a:latin typeface="Arial" panose="020B0604020202020204" pitchFamily="34" charset="0"/>
                <a:cs typeface="Arial" panose="020B0604020202020204" pitchFamily="34" charset="0"/>
              </a:rPr>
              <a:t>All output (gestures, cries, noises) can be communicative.</a:t>
            </a:r>
          </a:p>
          <a:p>
            <a:r>
              <a:rPr lang="en-US" sz="2800" dirty="0" smtClean="0">
                <a:latin typeface="Arial" panose="020B0604020202020204" pitchFamily="34" charset="0"/>
                <a:cs typeface="Arial" panose="020B0604020202020204" pitchFamily="34" charset="0"/>
              </a:rPr>
              <a:t>Communication at some level is possible and identifiable for all students regardless of functional “level.”</a:t>
            </a:r>
          </a:p>
          <a:p>
            <a:r>
              <a:rPr lang="en-US" sz="2800" dirty="0" smtClean="0">
                <a:latin typeface="Arial" panose="020B0604020202020204" pitchFamily="34" charset="0"/>
                <a:cs typeface="Arial" panose="020B0604020202020204" pitchFamily="34" charset="0"/>
              </a:rPr>
              <a:t>Every step toward improved communication, attention and interaction leads to increased independence</a:t>
            </a: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1E9DA4F7-F3E0-4DE8-9DDF-33B3A6FBDCB0}"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600200"/>
          </a:xfrm>
        </p:spPr>
        <p:txBody>
          <a:bodyPr/>
          <a:lstStyle/>
          <a:p>
            <a:r>
              <a:rPr lang="en-US" b="1" dirty="0" smtClean="0">
                <a:solidFill>
                  <a:schemeClr val="accent1"/>
                </a:solidFill>
                <a:latin typeface="Arial" panose="020B0604020202020204" pitchFamily="34" charset="0"/>
                <a:cs typeface="Arial" panose="020B0604020202020204" pitchFamily="34" charset="0"/>
              </a:rPr>
              <a:t/>
            </a:r>
            <a:br>
              <a:rPr lang="en-US" b="1" dirty="0" smtClean="0">
                <a:solidFill>
                  <a:schemeClr val="accent1"/>
                </a:solidFill>
                <a:latin typeface="Arial" panose="020B0604020202020204" pitchFamily="34" charset="0"/>
                <a:cs typeface="Arial" panose="020B0604020202020204" pitchFamily="34" charset="0"/>
              </a:rPr>
            </a:br>
            <a:r>
              <a:rPr lang="en-US" b="1" dirty="0" smtClean="0">
                <a:solidFill>
                  <a:schemeClr val="accent1"/>
                </a:solidFill>
                <a:latin typeface="Arial" panose="020B0604020202020204" pitchFamily="34" charset="0"/>
                <a:cs typeface="Arial" panose="020B0604020202020204" pitchFamily="34" charset="0"/>
              </a:rPr>
              <a:t>Examples of NCSC Curriculum Resources</a:t>
            </a:r>
            <a:br>
              <a:rPr lang="en-US" b="1" dirty="0" smtClean="0">
                <a:solidFill>
                  <a:schemeClr val="accent1"/>
                </a:solidFill>
                <a:latin typeface="Arial" panose="020B0604020202020204" pitchFamily="34" charset="0"/>
                <a:cs typeface="Arial" panose="020B0604020202020204" pitchFamily="34" charset="0"/>
              </a:rPr>
            </a:br>
            <a:endParaRPr lang="en-US" b="1" dirty="0">
              <a:solidFill>
                <a:schemeClr val="accent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6F808C0C-18BC-43BD-BF39-F66E6E6D2485}" type="slidenum">
              <a:rPr lang="en-US" smtClean="0"/>
              <a:pPr>
                <a:defRPr/>
              </a:pPr>
              <a:t>15</a:t>
            </a:fld>
            <a:endParaRPr lang="en-US" dirty="0"/>
          </a:p>
        </p:txBody>
      </p:sp>
    </p:spTree>
    <p:extLst>
      <p:ext uri="{BB962C8B-B14F-4D97-AF65-F5344CB8AC3E}">
        <p14:creationId xmlns:p14="http://schemas.microsoft.com/office/powerpoint/2010/main" val="246178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Arial" panose="020B0604020202020204" pitchFamily="34" charset="0"/>
                <a:cs typeface="Arial" panose="020B0604020202020204" pitchFamily="34" charset="0"/>
              </a:rPr>
              <a:t>Learning Progressions Framework (</a:t>
            </a:r>
            <a:r>
              <a:rPr lang="en-US" dirty="0" smtClean="0">
                <a:latin typeface="Arial" panose="020B0604020202020204" pitchFamily="34" charset="0"/>
                <a:cs typeface="Arial" panose="020B0604020202020204" pitchFamily="34" charset="0"/>
              </a:rPr>
              <a:t>LPF)</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rtlCol="0">
            <a:normAutofit/>
          </a:bodyPr>
          <a:lstStyle/>
          <a:p>
            <a:pPr>
              <a:defRPr/>
            </a:pPr>
            <a:r>
              <a:rPr lang="en-US" sz="2800" dirty="0" smtClean="0">
                <a:latin typeface="Arial" panose="020B0604020202020204" pitchFamily="34" charset="0"/>
                <a:cs typeface="Arial" panose="020B0604020202020204" pitchFamily="34" charset="0"/>
              </a:rPr>
              <a:t>There </a:t>
            </a:r>
            <a:r>
              <a:rPr lang="en-US" sz="2800" dirty="0">
                <a:latin typeface="Arial" panose="020B0604020202020204" pitchFamily="34" charset="0"/>
                <a:cs typeface="Arial" panose="020B0604020202020204" pitchFamily="34" charset="0"/>
              </a:rPr>
              <a:t>is a typical path that learning </a:t>
            </a:r>
            <a:r>
              <a:rPr lang="en-US" sz="2800" dirty="0" smtClean="0">
                <a:latin typeface="Arial" panose="020B0604020202020204" pitchFamily="34" charset="0"/>
                <a:cs typeface="Arial" panose="020B0604020202020204" pitchFamily="34" charset="0"/>
              </a:rPr>
              <a:t>takes in order to make academic progress through the grades and get a deeper, more sophisticated understanding of the content</a:t>
            </a:r>
          </a:p>
          <a:p>
            <a:pPr>
              <a:defRPr/>
            </a:pPr>
            <a:r>
              <a:rPr lang="en-US" sz="2800" dirty="0" smtClean="0">
                <a:latin typeface="Arial" panose="020B0604020202020204" pitchFamily="34" charset="0"/>
                <a:cs typeface="Arial" panose="020B0604020202020204" pitchFamily="34" charset="0"/>
              </a:rPr>
              <a:t>The Learning Progressions Framework shows </a:t>
            </a:r>
            <a:r>
              <a:rPr lang="en-US" sz="2800" dirty="0">
                <a:latin typeface="Arial" panose="020B0604020202020204" pitchFamily="34" charset="0"/>
                <a:cs typeface="Arial" panose="020B0604020202020204" pitchFamily="34" charset="0"/>
              </a:rPr>
              <a:t>the </a:t>
            </a:r>
            <a:r>
              <a:rPr lang="en-US" sz="2800" dirty="0" smtClean="0">
                <a:latin typeface="Arial" panose="020B0604020202020204" pitchFamily="34" charset="0"/>
                <a:cs typeface="Arial" panose="020B0604020202020204" pitchFamily="34" charset="0"/>
              </a:rPr>
              <a:t>steps on that path (learning targets), which are the essential core knowledge and skills in the content areas; sometimes called the “big ideas”</a:t>
            </a:r>
          </a:p>
          <a:p>
            <a:pPr marL="0" indent="0" fontAlgn="auto">
              <a:spcAft>
                <a:spcPts val="0"/>
              </a:spcAft>
              <a:buNone/>
              <a:defRPr/>
            </a:pPr>
            <a:endParaRPr lang="en-US" sz="2800" dirty="0" smtClean="0">
              <a:latin typeface="Arial"/>
              <a:cs typeface="Arial"/>
            </a:endParaRPr>
          </a:p>
          <a:p>
            <a:pPr marL="0" indent="0" fontAlgn="auto">
              <a:spcAft>
                <a:spcPts val="0"/>
              </a:spcAft>
              <a:buNone/>
              <a:defRPr/>
            </a:pPr>
            <a:endParaRPr lang="en-US" dirty="0" smtClean="0"/>
          </a:p>
        </p:txBody>
      </p:sp>
      <p:sp>
        <p:nvSpPr>
          <p:cNvPr id="2" name="Slide Number Placeholder 1"/>
          <p:cNvSpPr>
            <a:spLocks noGrp="1"/>
          </p:cNvSpPr>
          <p:nvPr>
            <p:ph type="sldNum" sz="quarter" idx="4294967295"/>
          </p:nvPr>
        </p:nvSpPr>
        <p:spPr>
          <a:xfrm>
            <a:off x="7010400" y="6356350"/>
            <a:ext cx="2133600" cy="365125"/>
          </a:xfrm>
        </p:spPr>
        <p:txBody>
          <a:bodyPr>
            <a:normAutofit/>
          </a:bodyPr>
          <a:lstStyle/>
          <a:p>
            <a:fld id="{73D94565-B693-424D-80F3-B8D844D7A2D7}" type="slidenum">
              <a:rPr lang="en-US" smtClean="0"/>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228600" y="1371600"/>
            <a:ext cx="8686800" cy="5029200"/>
          </a:xfrm>
        </p:spPr>
        <p:txBody>
          <a:bodyPr/>
          <a:lstStyle/>
          <a:p>
            <a:r>
              <a:rPr lang="en-US" sz="2800" dirty="0">
                <a:latin typeface="Arial" panose="020B0604020202020204" pitchFamily="34" charset="0"/>
                <a:cs typeface="Arial" panose="020B0604020202020204" pitchFamily="34" charset="0"/>
              </a:rPr>
              <a:t>Using the learning progressions framework, NCSC identified the knowledge and skills from Common Core State Standards needed at each grade to make progress in later grades, but </a:t>
            </a:r>
            <a:r>
              <a:rPr lang="en-US" sz="2800" dirty="0" smtClean="0">
                <a:latin typeface="Arial" panose="020B0604020202020204" pitchFamily="34" charset="0"/>
                <a:cs typeface="Arial" panose="020B0604020202020204" pitchFamily="34" charset="0"/>
              </a:rPr>
              <a:t>broke </a:t>
            </a:r>
            <a:r>
              <a:rPr lang="en-US" sz="2800" dirty="0">
                <a:latin typeface="Arial" panose="020B0604020202020204" pitchFamily="34" charset="0"/>
                <a:cs typeface="Arial" panose="020B0604020202020204" pitchFamily="34" charset="0"/>
              </a:rPr>
              <a:t>them into smaller pieces called CCCs</a:t>
            </a:r>
          </a:p>
          <a:p>
            <a:r>
              <a:rPr lang="en-US" sz="2800" dirty="0">
                <a:latin typeface="Arial" panose="020B0604020202020204" pitchFamily="34" charset="0"/>
                <a:cs typeface="Arial" panose="020B0604020202020204" pitchFamily="34" charset="0"/>
              </a:rPr>
              <a:t>CCCs are the basis for the NCSC assessment but operate as a starting point for instruction based on the CCSS</a:t>
            </a:r>
          </a:p>
          <a:p>
            <a:endParaRPr lang="en-US" dirty="0" smtClean="0"/>
          </a:p>
        </p:txBody>
      </p:sp>
      <p:sp>
        <p:nvSpPr>
          <p:cNvPr id="2" name="Slide Number Placeholder 1"/>
          <p:cNvSpPr>
            <a:spLocks noGrp="1"/>
          </p:cNvSpPr>
          <p:nvPr>
            <p:ph type="sldNum" sz="quarter" idx="4294967295"/>
          </p:nvPr>
        </p:nvSpPr>
        <p:spPr>
          <a:xfrm>
            <a:off x="7010400" y="6356350"/>
            <a:ext cx="2133600" cy="365125"/>
          </a:xfrm>
        </p:spPr>
        <p:txBody>
          <a:bodyPr/>
          <a:lstStyle/>
          <a:p>
            <a:pPr>
              <a:defRPr/>
            </a:pPr>
            <a:fld id="{3CED9C4C-EB19-4084-AB2D-006A788062AF}" type="slidenum">
              <a:rPr lang="en-US"/>
              <a:pPr>
                <a:defRPr/>
              </a:pPr>
              <a:t>17</a:t>
            </a:fld>
            <a:endParaRPr lang="en-US" dirty="0"/>
          </a:p>
        </p:txBody>
      </p:sp>
      <p:sp>
        <p:nvSpPr>
          <p:cNvPr id="6" name="TextBox 5"/>
          <p:cNvSpPr txBox="1"/>
          <p:nvPr/>
        </p:nvSpPr>
        <p:spPr>
          <a:xfrm>
            <a:off x="533400" y="381000"/>
            <a:ext cx="7848600" cy="646113"/>
          </a:xfrm>
          <a:prstGeom prst="rect">
            <a:avLst/>
          </a:prstGeom>
          <a:ln w="31750"/>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3600" b="1" dirty="0">
                <a:solidFill>
                  <a:srgbClr val="1B77BC"/>
                </a:solidFill>
                <a:latin typeface="Arial" panose="020B0604020202020204" pitchFamily="34" charset="0"/>
                <a:ea typeface="ヒラギノ角ゴ Pro W3" charset="-128"/>
                <a:cs typeface="Arial" panose="020B0604020202020204" pitchFamily="34" charset="0"/>
              </a:rPr>
              <a:t>Core Content Connectors (CCCs)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endParaRPr lang="en-US" dirty="0" smtClean="0"/>
          </a:p>
        </p:txBody>
      </p:sp>
      <p:sp>
        <p:nvSpPr>
          <p:cNvPr id="3" name="Content Placeholder 2"/>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en-US" sz="2800" dirty="0" smtClean="0">
                <a:latin typeface="Arial" panose="020B0604020202020204" pitchFamily="34" charset="0"/>
                <a:cs typeface="Arial" panose="020B0604020202020204" pitchFamily="34" charset="0"/>
              </a:rPr>
              <a:t>Example:</a:t>
            </a:r>
          </a:p>
          <a:p>
            <a:pPr marL="0" indent="0" fontAlgn="auto">
              <a:spcAft>
                <a:spcPts val="0"/>
              </a:spcAft>
              <a:buFont typeface="Arial" pitchFamily="34" charset="0"/>
              <a:buNone/>
              <a:defRPr/>
            </a:pPr>
            <a:r>
              <a:rPr lang="en-US" sz="2800" b="1" dirty="0">
                <a:latin typeface="Arial" panose="020B0604020202020204" pitchFamily="34" charset="0"/>
                <a:cs typeface="Arial" panose="020B0604020202020204" pitchFamily="34" charset="0"/>
              </a:rPr>
              <a:t>CCSS</a:t>
            </a:r>
            <a:r>
              <a:rPr lang="en-US" sz="2800" dirty="0">
                <a:latin typeface="Arial" panose="020B0604020202020204" pitchFamily="34" charset="0"/>
                <a:cs typeface="Arial" panose="020B0604020202020204" pitchFamily="34" charset="0"/>
              </a:rPr>
              <a:t>- Read closely to determine what the text says explicitly and to make logical inferences from it; cite specific textual evidence when writing or speaking to support conclusions drawn from the text</a:t>
            </a:r>
            <a:r>
              <a:rPr lang="en-US" sz="2800" dirty="0" smtClean="0">
                <a:latin typeface="Arial" panose="020B0604020202020204" pitchFamily="34" charset="0"/>
                <a:cs typeface="Arial" panose="020B0604020202020204" pitchFamily="34" charset="0"/>
              </a:rPr>
              <a:t>.</a:t>
            </a:r>
          </a:p>
          <a:p>
            <a:pPr marL="0" indent="0" fontAlgn="auto">
              <a:spcAft>
                <a:spcPts val="0"/>
              </a:spcAft>
              <a:buFont typeface="Arial" pitchFamily="34" charset="0"/>
              <a:buNone/>
              <a:defRPr/>
            </a:pPr>
            <a:r>
              <a:rPr lang="en-US" sz="2800" b="1" dirty="0" smtClean="0">
                <a:latin typeface="Arial" panose="020B0604020202020204" pitchFamily="34" charset="0"/>
                <a:cs typeface="Arial" panose="020B0604020202020204" pitchFamily="34" charset="0"/>
              </a:rPr>
              <a:t>CCC</a:t>
            </a:r>
            <a:r>
              <a:rPr lang="en-US" sz="2800" dirty="0">
                <a:latin typeface="Arial" panose="020B0604020202020204" pitchFamily="34" charset="0"/>
                <a:cs typeface="Arial" panose="020B0604020202020204" pitchFamily="34" charset="0"/>
              </a:rPr>
              <a:t>- Ask and answer </a:t>
            </a:r>
            <a:r>
              <a:rPr lang="en-US" sz="2800" dirty="0" smtClean="0">
                <a:latin typeface="Arial" panose="020B0604020202020204" pitchFamily="34" charset="0"/>
                <a:cs typeface="Arial" panose="020B0604020202020204" pitchFamily="34" charset="0"/>
              </a:rPr>
              <a:t>questions* </a:t>
            </a:r>
            <a:r>
              <a:rPr lang="en-US" sz="2800" dirty="0">
                <a:latin typeface="Arial" panose="020B0604020202020204" pitchFamily="34" charset="0"/>
                <a:cs typeface="Arial" panose="020B0604020202020204" pitchFamily="34" charset="0"/>
              </a:rPr>
              <a:t>about key details in a </a:t>
            </a:r>
            <a:r>
              <a:rPr lang="en-US" sz="2800" dirty="0" smtClean="0">
                <a:latin typeface="Arial" panose="020B0604020202020204" pitchFamily="34" charset="0"/>
                <a:cs typeface="Arial" panose="020B0604020202020204" pitchFamily="34" charset="0"/>
              </a:rPr>
              <a:t>text</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Instead </a:t>
            </a:r>
            <a:r>
              <a:rPr lang="en-US" sz="2800" dirty="0">
                <a:latin typeface="Arial" panose="020B0604020202020204" pitchFamily="34" charset="0"/>
                <a:cs typeface="Arial" panose="020B0604020202020204" pitchFamily="34" charset="0"/>
              </a:rPr>
              <a:t>of an oral </a:t>
            </a:r>
            <a:r>
              <a:rPr lang="en-US" sz="2800" dirty="0" smtClean="0">
                <a:latin typeface="Arial" panose="020B0604020202020204" pitchFamily="34" charset="0"/>
                <a:cs typeface="Arial" panose="020B0604020202020204" pitchFamily="34" charset="0"/>
              </a:rPr>
              <a:t>or written response, some students may </a:t>
            </a:r>
            <a:r>
              <a:rPr lang="en-US" sz="2800" dirty="0">
                <a:latin typeface="Arial" panose="020B0604020202020204" pitchFamily="34" charset="0"/>
                <a:cs typeface="Arial" panose="020B0604020202020204" pitchFamily="34" charset="0"/>
              </a:rPr>
              <a:t>use picture symbols, character figures and props, etc.</a:t>
            </a:r>
          </a:p>
          <a:p>
            <a:pPr marL="0" indent="0" fontAlgn="auto">
              <a:spcAft>
                <a:spcPts val="0"/>
              </a:spcAft>
              <a:buFont typeface="Arial" pitchFamily="34" charset="0"/>
              <a:buNone/>
              <a:defRPr/>
            </a:pPr>
            <a:endParaRPr lang="en-US" sz="2800" dirty="0" smtClean="0"/>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12D000E8-B139-47EB-9022-8FA0A39C85B7}" type="slidenum">
              <a:rPr lang="en-US"/>
              <a:pPr>
                <a:defRPr/>
              </a:pPr>
              <a:t>18</a:t>
            </a:fld>
            <a:endParaRPr lang="en-US" dirty="0"/>
          </a:p>
        </p:txBody>
      </p:sp>
      <p:pic>
        <p:nvPicPr>
          <p:cNvPr id="64515" name="Picture 2"/>
          <p:cNvPicPr>
            <a:picLocks noChangeAspect="1" noChangeArrowheads="1"/>
          </p:cNvPicPr>
          <p:nvPr/>
        </p:nvPicPr>
        <p:blipFill>
          <a:blip r:embed="rId3"/>
          <a:srcRect/>
          <a:stretch>
            <a:fillRect/>
          </a:stretch>
        </p:blipFill>
        <p:spPr bwMode="auto">
          <a:xfrm>
            <a:off x="552494" y="413913"/>
            <a:ext cx="7877175" cy="9572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600200"/>
          </a:xfrm>
        </p:spPr>
        <p:txBody>
          <a:bodyPr/>
          <a:lstStyle/>
          <a:p>
            <a:r>
              <a:rPr lang="en-US" b="1" dirty="0" smtClean="0">
                <a:solidFill>
                  <a:schemeClr val="accent1"/>
                </a:solidFill>
                <a:latin typeface="Arial" panose="020B0604020202020204" pitchFamily="34" charset="0"/>
                <a:cs typeface="Arial" panose="020B0604020202020204" pitchFamily="34" charset="0"/>
              </a:rPr>
              <a:t>Examples of NCSC Instructional Resources</a:t>
            </a:r>
            <a:endParaRPr lang="en-US" b="1" dirty="0">
              <a:solidFill>
                <a:schemeClr val="accent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6F808C0C-18BC-43BD-BF39-F66E6E6D2485}" type="slidenum">
              <a:rPr lang="en-US" smtClean="0"/>
              <a:pPr>
                <a:defRPr/>
              </a:pPr>
              <a:t>19</a:t>
            </a:fld>
            <a:endParaRPr lang="en-US" dirty="0"/>
          </a:p>
        </p:txBody>
      </p:sp>
    </p:spTree>
    <p:extLst>
      <p:ext uri="{BB962C8B-B14F-4D97-AF65-F5344CB8AC3E}">
        <p14:creationId xmlns:p14="http://schemas.microsoft.com/office/powerpoint/2010/main" val="224743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en-US" b="1" dirty="0" smtClean="0">
                <a:solidFill>
                  <a:schemeClr val="accent1"/>
                </a:solidFill>
                <a:latin typeface="Myriad Pro"/>
              </a:rPr>
              <a:t>Parent Resources</a:t>
            </a:r>
            <a:br>
              <a:rPr lang="en-US" b="1" dirty="0" smtClean="0">
                <a:solidFill>
                  <a:schemeClr val="accent1"/>
                </a:solidFill>
                <a:latin typeface="Myriad Pro"/>
              </a:rPr>
            </a:br>
            <a:r>
              <a:rPr lang="en-US" sz="3200" b="1" dirty="0" smtClean="0">
                <a:solidFill>
                  <a:schemeClr val="accent1"/>
                </a:solidFill>
                <a:latin typeface="Myriad Pro"/>
                <a:hlinkClick r:id="rId2"/>
              </a:rPr>
              <a:t>http</a:t>
            </a:r>
            <a:r>
              <a:rPr lang="en-US" sz="3200" b="1" dirty="0">
                <a:solidFill>
                  <a:schemeClr val="accent1"/>
                </a:solidFill>
                <a:latin typeface="Myriad Pro"/>
                <a:hlinkClick r:id="rId2"/>
              </a:rPr>
              <a:t>://</a:t>
            </a:r>
            <a:r>
              <a:rPr lang="en-US" sz="3200" b="1" dirty="0" smtClean="0">
                <a:solidFill>
                  <a:schemeClr val="accent1"/>
                </a:solidFill>
                <a:latin typeface="Myriad Pro"/>
                <a:hlinkClick r:id="rId2"/>
              </a:rPr>
              <a:t>www.ncscpartners.org/resources</a:t>
            </a:r>
            <a:r>
              <a:rPr lang="en-US" sz="3200" b="1" dirty="0" smtClean="0">
                <a:solidFill>
                  <a:schemeClr val="accent1"/>
                </a:solidFill>
                <a:latin typeface="Myriad Pro"/>
              </a:rPr>
              <a:t>  </a:t>
            </a:r>
            <a:endParaRPr lang="en-US" sz="3200" b="1" dirty="0">
              <a:solidFill>
                <a:schemeClr val="accent1"/>
              </a:solidFill>
              <a:latin typeface="Myriad Pro"/>
            </a:endParaRPr>
          </a:p>
        </p:txBody>
      </p:sp>
    </p:spTree>
    <p:extLst>
      <p:ext uri="{BB962C8B-B14F-4D97-AF65-F5344CB8AC3E}">
        <p14:creationId xmlns:p14="http://schemas.microsoft.com/office/powerpoint/2010/main" val="3968207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5410200"/>
          </a:xfrm>
        </p:spPr>
        <p:txBody>
          <a:bodyPr rtlCol="0">
            <a:normAutofit/>
          </a:bodyPr>
          <a:lstStyle/>
          <a:p>
            <a:pPr marL="0" lvl="1" indent="0" fontAlgn="auto">
              <a:spcAft>
                <a:spcPts val="0"/>
              </a:spcAft>
              <a:buFont typeface="Arial" pitchFamily="34" charset="0"/>
              <a:buNone/>
              <a:defRPr/>
            </a:pPr>
            <a:r>
              <a:rPr lang="en-US" sz="2400" dirty="0">
                <a:latin typeface="Arial" panose="020B0604020202020204" pitchFamily="34" charset="0"/>
                <a:cs typeface="Arial" panose="020B0604020202020204" pitchFamily="34" charset="0"/>
              </a:rPr>
              <a:t>Universal Design for Learning </a:t>
            </a:r>
            <a:r>
              <a:rPr lang="en-US" sz="2400" dirty="0" smtClean="0">
                <a:latin typeface="Arial" panose="020B0604020202020204" pitchFamily="34" charset="0"/>
                <a:cs typeface="Arial" panose="020B0604020202020204" pitchFamily="34" charset="0"/>
              </a:rPr>
              <a:t>(UDL) requires </a:t>
            </a:r>
            <a:r>
              <a:rPr lang="en-US" sz="2400" dirty="0">
                <a:latin typeface="Arial" panose="020B0604020202020204" pitchFamily="34" charset="0"/>
                <a:cs typeface="Arial" panose="020B0604020202020204" pitchFamily="34" charset="0"/>
              </a:rPr>
              <a:t>that students be provided with multiple ways to get information, multiple ways to demonstrate their knowledge and skills, and multiple ways to be engaged in learning  </a:t>
            </a:r>
            <a:r>
              <a:rPr lang="en-US" sz="2400" dirty="0">
                <a:latin typeface="Arial" panose="020B0604020202020204" pitchFamily="34" charset="0"/>
                <a:cs typeface="Arial" panose="020B0604020202020204" pitchFamily="34" charset="0"/>
                <a:hlinkClick r:id="rId3"/>
              </a:rPr>
              <a:t>www.udlcenter.org</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p>
          <a:p>
            <a:pPr marL="0" lvl="1" indent="0" fontAlgn="auto">
              <a:spcAft>
                <a:spcPts val="0"/>
              </a:spcAft>
              <a:buFont typeface="Arial" pitchFamily="34" charset="0"/>
              <a:buNone/>
              <a:defRPr/>
            </a:pPr>
            <a:endParaRPr lang="en-US" dirty="0" smtClean="0">
              <a:latin typeface="Arial" panose="020B0604020202020204" pitchFamily="34" charset="0"/>
              <a:cs typeface="Arial" panose="020B0604020202020204" pitchFamily="34" charset="0"/>
            </a:endParaRPr>
          </a:p>
          <a:p>
            <a:pPr marL="0" lvl="1" indent="0" fontAlgn="auto">
              <a:spcAft>
                <a:spcPts val="0"/>
              </a:spcAft>
              <a:buFont typeface="Arial" pitchFamily="34" charset="0"/>
              <a:buNone/>
              <a:defRPr/>
            </a:pPr>
            <a:r>
              <a:rPr lang="en-US" dirty="0" smtClean="0">
                <a:latin typeface="Arial" panose="020B0604020202020204" pitchFamily="34" charset="0"/>
                <a:cs typeface="Arial" panose="020B0604020202020204" pitchFamily="34" charset="0"/>
              </a:rPr>
              <a:t>A UDL Unit:</a:t>
            </a:r>
            <a:endParaRPr lang="en-US" dirty="0">
              <a:latin typeface="Arial" panose="020B0604020202020204" pitchFamily="34" charset="0"/>
              <a:cs typeface="Arial" panose="020B0604020202020204" pitchFamily="34" charset="0"/>
            </a:endParaRPr>
          </a:p>
          <a:p>
            <a:pPr marL="342900" lvl="1" indent="-342900" fontAlgn="auto">
              <a:spcAft>
                <a:spcPts val="0"/>
              </a:spcAft>
              <a:buFont typeface="Arial" pitchFamily="34" charset="0"/>
              <a:buChar char="•"/>
              <a:defRPr/>
            </a:pPr>
            <a:r>
              <a:rPr lang="en-US" dirty="0" smtClean="0">
                <a:latin typeface="Arial" panose="020B0604020202020204" pitchFamily="34" charset="0"/>
                <a:cs typeface="Arial" panose="020B0604020202020204" pitchFamily="34" charset="0"/>
              </a:rPr>
              <a:t>Includes model general education lessons using UDL to provide access to the content for all students and promote inclusive instruction</a:t>
            </a:r>
          </a:p>
          <a:p>
            <a:pPr marL="342900" lvl="1" indent="-342900" fontAlgn="auto">
              <a:spcAft>
                <a:spcPts val="0"/>
              </a:spcAft>
              <a:buFont typeface="Arial" pitchFamily="34" charset="0"/>
              <a:buChar char="•"/>
              <a:defRPr/>
            </a:pPr>
            <a:r>
              <a:rPr lang="en-US" dirty="0" smtClean="0">
                <a:latin typeface="Arial" panose="020B0604020202020204" pitchFamily="34" charset="0"/>
                <a:cs typeface="Arial" panose="020B0604020202020204" pitchFamily="34" charset="0"/>
              </a:rPr>
              <a:t>Provides additional </a:t>
            </a:r>
            <a:r>
              <a:rPr lang="en-US" dirty="0">
                <a:latin typeface="Arial" panose="020B0604020202020204" pitchFamily="34" charset="0"/>
                <a:cs typeface="Arial" panose="020B0604020202020204" pitchFamily="34" charset="0"/>
              </a:rPr>
              <a:t>considerations for students who are emerging readers and emerging </a:t>
            </a:r>
            <a:r>
              <a:rPr lang="en-US" dirty="0" smtClean="0">
                <a:latin typeface="Arial" panose="020B0604020202020204" pitchFamily="34" charset="0"/>
                <a:cs typeface="Arial" panose="020B0604020202020204" pitchFamily="34" charset="0"/>
              </a:rPr>
              <a:t>communicators</a:t>
            </a:r>
          </a:p>
          <a:p>
            <a:pPr marL="0" lvl="1" indent="0" fontAlgn="auto">
              <a:spcAft>
                <a:spcPts val="0"/>
              </a:spcAft>
              <a:buFont typeface="Arial" pitchFamily="34" charset="0"/>
              <a:buNone/>
              <a:defRPr/>
            </a:pPr>
            <a:endParaRPr lang="en-US"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4294967295"/>
          </p:nvPr>
        </p:nvSpPr>
        <p:spPr>
          <a:xfrm>
            <a:off x="7010400" y="6356350"/>
            <a:ext cx="2133600" cy="365125"/>
          </a:xfrm>
        </p:spPr>
        <p:txBody>
          <a:bodyPr/>
          <a:lstStyle/>
          <a:p>
            <a:pPr>
              <a:defRPr/>
            </a:pPr>
            <a:fld id="{D2101487-D6D7-4A6E-B8BC-7B6EF98CE9B7}" type="slidenum">
              <a:rPr lang="en-US"/>
              <a:pPr>
                <a:defRPr/>
              </a:pPr>
              <a:t>20</a:t>
            </a:fld>
            <a:endParaRPr lang="en-US" dirty="0"/>
          </a:p>
        </p:txBody>
      </p:sp>
      <p:sp>
        <p:nvSpPr>
          <p:cNvPr id="4" name="TextBox 3"/>
          <p:cNvSpPr txBox="1"/>
          <p:nvPr/>
        </p:nvSpPr>
        <p:spPr>
          <a:xfrm>
            <a:off x="533400" y="152400"/>
            <a:ext cx="8382000" cy="1066800"/>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US" sz="3600" b="1" dirty="0">
                <a:solidFill>
                  <a:srgbClr val="1B77BC"/>
                </a:solidFill>
                <a:latin typeface="Arial" panose="020B0604020202020204" pitchFamily="34" charset="0"/>
                <a:ea typeface="ヒラギノ角ゴ Pro W3" charset="-128"/>
                <a:cs typeface="Arial" panose="020B0604020202020204" pitchFamily="34" charset="0"/>
              </a:rPr>
              <a:t>UDL Instructional Units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334000"/>
          </a:xfrm>
        </p:spPr>
        <p:txBody>
          <a:bodyPr rtlCol="0">
            <a:normAutofit/>
          </a:bodyPr>
          <a:lstStyle/>
          <a:p>
            <a:pPr marL="342900" lvl="1" indent="-342900" fontAlgn="auto">
              <a:spcAft>
                <a:spcPts val="0"/>
              </a:spcAft>
              <a:buFont typeface="Arial" pitchFamily="34" charset="0"/>
              <a:buChar char="•"/>
              <a:defRPr/>
            </a:pPr>
            <a:r>
              <a:rPr lang="en-US" dirty="0">
                <a:latin typeface="Arial" panose="020B0604020202020204" pitchFamily="34" charset="0"/>
                <a:cs typeface="Arial" panose="020B0604020202020204" pitchFamily="34" charset="0"/>
              </a:rPr>
              <a:t>Links to additional, </a:t>
            </a:r>
            <a:r>
              <a:rPr lang="en-US" dirty="0" smtClean="0">
                <a:latin typeface="Arial" panose="020B0604020202020204" pitchFamily="34" charset="0"/>
                <a:cs typeface="Arial" panose="020B0604020202020204" pitchFamily="34" charset="0"/>
              </a:rPr>
              <a:t>intensive interventions that certain students may need for learning critical </a:t>
            </a:r>
            <a:r>
              <a:rPr lang="en-US" dirty="0">
                <a:latin typeface="Arial" panose="020B0604020202020204" pitchFamily="34" charset="0"/>
                <a:cs typeface="Arial" panose="020B0604020202020204" pitchFamily="34" charset="0"/>
              </a:rPr>
              <a:t>knowledge and skills </a:t>
            </a:r>
            <a:r>
              <a:rPr lang="en-US" dirty="0" smtClean="0">
                <a:latin typeface="Arial" panose="020B0604020202020204" pitchFamily="34" charset="0"/>
                <a:cs typeface="Arial" panose="020B0604020202020204" pitchFamily="34" charset="0"/>
              </a:rPr>
              <a:t>(MASSIs </a:t>
            </a:r>
            <a:r>
              <a:rPr lang="en-US" dirty="0">
                <a:latin typeface="Arial" panose="020B0604020202020204" pitchFamily="34" charset="0"/>
                <a:cs typeface="Arial" panose="020B0604020202020204" pitchFamily="34" charset="0"/>
              </a:rPr>
              <a:t>and LASSIs). </a:t>
            </a:r>
          </a:p>
          <a:p>
            <a:pPr marL="342900" lvl="1" indent="-342900" fontAlgn="auto">
              <a:spcAft>
                <a:spcPts val="0"/>
              </a:spcAft>
              <a:buFont typeface="Arial" pitchFamily="34" charset="0"/>
              <a:buChar char="•"/>
              <a:defRPr/>
            </a:pPr>
            <a:endParaRPr lang="en-US" dirty="0" smtClean="0">
              <a:latin typeface="Arial" panose="020B0604020202020204" pitchFamily="34" charset="0"/>
              <a:cs typeface="Arial" panose="020B0604020202020204" pitchFamily="34" charset="0"/>
            </a:endParaRPr>
          </a:p>
          <a:p>
            <a:pPr marL="342900" lvl="1" indent="-342900" fontAlgn="auto">
              <a:spcAft>
                <a:spcPts val="0"/>
              </a:spcAft>
              <a:buFont typeface="Arial" pitchFamily="34" charset="0"/>
              <a:buChar char="•"/>
              <a:defRPr/>
            </a:pPr>
            <a:r>
              <a:rPr lang="en-US" dirty="0" smtClean="0">
                <a:latin typeface="Arial" panose="020B0604020202020204" pitchFamily="34" charset="0"/>
                <a:cs typeface="Arial" panose="020B0604020202020204" pitchFamily="34" charset="0"/>
              </a:rPr>
              <a:t>Provides </a:t>
            </a:r>
            <a:r>
              <a:rPr lang="en-US" dirty="0">
                <a:latin typeface="Arial" panose="020B0604020202020204" pitchFamily="34" charset="0"/>
                <a:cs typeface="Arial" panose="020B0604020202020204" pitchFamily="34" charset="0"/>
              </a:rPr>
              <a:t>data sheets and skills </a:t>
            </a:r>
            <a:r>
              <a:rPr lang="en-US" dirty="0" smtClean="0">
                <a:latin typeface="Arial" panose="020B0604020202020204" pitchFamily="34" charset="0"/>
                <a:cs typeface="Arial" panose="020B0604020202020204" pitchFamily="34" charset="0"/>
              </a:rPr>
              <a:t>tests</a:t>
            </a:r>
          </a:p>
          <a:p>
            <a:pPr marL="0" lvl="1" indent="0" fontAlgn="auto">
              <a:spcAft>
                <a:spcPts val="0"/>
              </a:spcAft>
              <a:buFont typeface="Arial" pitchFamily="34" charset="0"/>
              <a:buNone/>
              <a:defRPr/>
            </a:pPr>
            <a:endParaRPr lang="en-US"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Contains: Definitions of Key Vocabulary; Lesson Objectives, Essential Questions and Materials; and Lesson Components</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2" name="Slide Number Placeholder 1"/>
          <p:cNvSpPr>
            <a:spLocks noGrp="1"/>
          </p:cNvSpPr>
          <p:nvPr>
            <p:ph type="sldNum" sz="quarter" idx="4294967295"/>
          </p:nvPr>
        </p:nvSpPr>
        <p:spPr>
          <a:xfrm>
            <a:off x="7010400" y="6356350"/>
            <a:ext cx="2133600" cy="365125"/>
          </a:xfrm>
        </p:spPr>
        <p:txBody>
          <a:bodyPr/>
          <a:lstStyle/>
          <a:p>
            <a:pPr>
              <a:defRPr/>
            </a:pPr>
            <a:fld id="{9EA0D4FA-F996-4F25-83F0-67C5EB85F15C}" type="slidenum">
              <a:rPr lang="en-US"/>
              <a:pPr>
                <a:defRPr/>
              </a:pPr>
              <a:t>21</a:t>
            </a:fld>
            <a:endParaRPr lang="en-US" dirty="0"/>
          </a:p>
        </p:txBody>
      </p:sp>
      <p:sp>
        <p:nvSpPr>
          <p:cNvPr id="5" name="TextBox 4"/>
          <p:cNvSpPr txBox="1"/>
          <p:nvPr/>
        </p:nvSpPr>
        <p:spPr>
          <a:xfrm>
            <a:off x="533400" y="76200"/>
            <a:ext cx="8382000" cy="1066800"/>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US" sz="3600" b="1" dirty="0">
                <a:solidFill>
                  <a:srgbClr val="1B77BC"/>
                </a:solidFill>
                <a:latin typeface="Myriad Pro"/>
                <a:ea typeface="ヒラギノ角ゴ Pro W3" charset="-128"/>
                <a:cs typeface="Myriad Pro"/>
              </a:rPr>
              <a:t>UDL Instructional Unit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875" y="2036762"/>
            <a:ext cx="8229600" cy="4821238"/>
          </a:xfrm>
        </p:spPr>
        <p:txBody>
          <a:bodyPr rtlCol="0">
            <a:normAutofit fontScale="62500" lnSpcReduction="20000"/>
          </a:bodyPr>
          <a:lstStyle/>
          <a:p>
            <a:pPr fontAlgn="auto">
              <a:spcAft>
                <a:spcPts val="0"/>
              </a:spcAft>
              <a:buFont typeface="Arial" pitchFamily="34" charset="0"/>
              <a:buChar char="•"/>
              <a:defRPr/>
            </a:pPr>
            <a:r>
              <a:rPr lang="en-US" sz="4500" dirty="0" smtClean="0">
                <a:latin typeface="Arial" panose="020B0604020202020204" pitchFamily="34" charset="0"/>
                <a:cs typeface="Arial" panose="020B0604020202020204" pitchFamily="34" charset="0"/>
              </a:rPr>
              <a:t>Provide examples of how to teach concepts using meaningful activities</a:t>
            </a:r>
          </a:p>
          <a:p>
            <a:pPr fontAlgn="auto">
              <a:spcAft>
                <a:spcPts val="0"/>
              </a:spcAft>
              <a:buFont typeface="Arial" pitchFamily="34" charset="0"/>
              <a:buChar char="•"/>
              <a:defRPr/>
            </a:pPr>
            <a:r>
              <a:rPr lang="en-US" sz="4500" dirty="0" smtClean="0">
                <a:latin typeface="Arial" panose="020B0604020202020204" pitchFamily="34" charset="0"/>
                <a:cs typeface="Arial" panose="020B0604020202020204" pitchFamily="34" charset="0"/>
              </a:rPr>
              <a:t>Incorporate evidence-based instruction from research, including faded prompting</a:t>
            </a:r>
          </a:p>
          <a:p>
            <a:pPr fontAlgn="auto">
              <a:spcAft>
                <a:spcPts val="0"/>
              </a:spcAft>
              <a:buFont typeface="Arial" pitchFamily="34" charset="0"/>
              <a:buChar char="•"/>
              <a:defRPr/>
            </a:pPr>
            <a:r>
              <a:rPr lang="en-US" sz="4500" dirty="0" smtClean="0">
                <a:latin typeface="Arial" panose="020B0604020202020204" pitchFamily="34" charset="0"/>
                <a:cs typeface="Arial" panose="020B0604020202020204" pitchFamily="34" charset="0"/>
              </a:rPr>
              <a:t>Provide teaching scripts for teachers who may not have a lot of training in systematic instruction (instruction using carefully planned steps)</a:t>
            </a:r>
          </a:p>
          <a:p>
            <a:pPr fontAlgn="auto">
              <a:spcAft>
                <a:spcPts val="0"/>
              </a:spcAft>
              <a:buFont typeface="Arial" pitchFamily="34" charset="0"/>
              <a:buChar char="•"/>
              <a:defRPr/>
            </a:pPr>
            <a:r>
              <a:rPr lang="en-US" sz="4500" dirty="0" smtClean="0">
                <a:latin typeface="Arial" panose="020B0604020202020204" pitchFamily="34" charset="0"/>
                <a:cs typeface="Arial" panose="020B0604020202020204" pitchFamily="34" charset="0"/>
              </a:rPr>
              <a:t>Can be embedded in general education lessons with a mixed ability group OR taught to a small group or an individual student. </a:t>
            </a:r>
          </a:p>
          <a:p>
            <a:pPr lvl="1" fontAlgn="auto">
              <a:spcAft>
                <a:spcPts val="0"/>
              </a:spcAft>
              <a:buFont typeface="Arial" pitchFamily="34" charset="0"/>
              <a:buChar char="–"/>
              <a:defRPr/>
            </a:pPr>
            <a:endParaRPr lang="en-US" dirty="0"/>
          </a:p>
        </p:txBody>
      </p:sp>
      <p:sp>
        <p:nvSpPr>
          <p:cNvPr id="2" name="Slide Number Placeholder 1"/>
          <p:cNvSpPr>
            <a:spLocks noGrp="1"/>
          </p:cNvSpPr>
          <p:nvPr>
            <p:ph type="sldNum" sz="quarter" idx="4294967295"/>
          </p:nvPr>
        </p:nvSpPr>
        <p:spPr>
          <a:xfrm>
            <a:off x="7010400" y="6356350"/>
            <a:ext cx="2133600" cy="365125"/>
          </a:xfrm>
        </p:spPr>
        <p:txBody>
          <a:bodyPr/>
          <a:lstStyle/>
          <a:p>
            <a:pPr>
              <a:defRPr/>
            </a:pPr>
            <a:fld id="{7D2790D1-EB87-495B-BABF-49CBACB09377}" type="slidenum">
              <a:rPr lang="en-US"/>
              <a:pPr>
                <a:defRPr/>
              </a:pPr>
              <a:t>22</a:t>
            </a:fld>
            <a:endParaRPr lang="en-US" dirty="0"/>
          </a:p>
        </p:txBody>
      </p:sp>
      <p:sp>
        <p:nvSpPr>
          <p:cNvPr id="4" name="TextBox 3"/>
          <p:cNvSpPr txBox="1"/>
          <p:nvPr/>
        </p:nvSpPr>
        <p:spPr>
          <a:xfrm>
            <a:off x="457200" y="158750"/>
            <a:ext cx="8534400" cy="1593850"/>
          </a:xfrm>
          <a:prstGeom prst="ellipse">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800" b="1" dirty="0">
                <a:solidFill>
                  <a:srgbClr val="1B77BC"/>
                </a:solidFill>
                <a:latin typeface="Arial" panose="020B0604020202020204" pitchFamily="34" charset="0"/>
                <a:ea typeface="ヒラギノ角ゴ Pro W3" charset="-128"/>
                <a:cs typeface="Arial" panose="020B0604020202020204" pitchFamily="34" charset="0"/>
              </a:rPr>
              <a:t>Math/ Language </a:t>
            </a:r>
            <a:r>
              <a:rPr lang="en-US" sz="2800" b="1" dirty="0" smtClean="0">
                <a:solidFill>
                  <a:srgbClr val="1B77BC"/>
                </a:solidFill>
                <a:latin typeface="Arial" panose="020B0604020202020204" pitchFamily="34" charset="0"/>
                <a:ea typeface="ヒラギノ角ゴ Pro W3" charset="-128"/>
                <a:cs typeface="Arial" panose="020B0604020202020204" pitchFamily="34" charset="0"/>
              </a:rPr>
              <a:t>Activities </a:t>
            </a:r>
            <a:r>
              <a:rPr lang="en-US" sz="2800" b="1" dirty="0">
                <a:solidFill>
                  <a:srgbClr val="1B77BC"/>
                </a:solidFill>
                <a:latin typeface="Arial" panose="020B0604020202020204" pitchFamily="34" charset="0"/>
                <a:ea typeface="ヒラギノ角ゴ Pro W3" charset="-128"/>
                <a:cs typeface="Arial" panose="020B0604020202020204" pitchFamily="34" charset="0"/>
              </a:rPr>
              <a:t>for Scripted Systematic Instruction (MASSIs and LASSIs)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solidFill>
                  <a:schemeClr val="accent1"/>
                </a:solidFill>
              </a:rPr>
              <a:t>To see all the NCSC curriculum and instructional resources go </a:t>
            </a:r>
            <a:r>
              <a:rPr lang="en-US" b="1" dirty="0">
                <a:solidFill>
                  <a:schemeClr val="accent1"/>
                </a:solidFill>
              </a:rPr>
              <a:t>to </a:t>
            </a:r>
            <a:r>
              <a:rPr lang="en-US" dirty="0">
                <a:solidFill>
                  <a:schemeClr val="accent1"/>
                </a:solidFill>
                <a:hlinkClick r:id="rId2"/>
              </a:rPr>
              <a:t>https://</a:t>
            </a:r>
            <a:r>
              <a:rPr lang="en-US" dirty="0" smtClean="0">
                <a:solidFill>
                  <a:schemeClr val="accent1"/>
                </a:solidFill>
                <a:hlinkClick r:id="rId2"/>
              </a:rPr>
              <a:t>wiki.ncscpartners.org</a:t>
            </a:r>
            <a:r>
              <a:rPr lang="en-US" dirty="0" smtClean="0">
                <a:solidFill>
                  <a:schemeClr val="accent1"/>
                </a:solidFill>
              </a:rPr>
              <a:t>  </a:t>
            </a:r>
            <a:r>
              <a:rPr lang="en-US" dirty="0"/>
              <a:t/>
            </a:r>
            <a:br>
              <a:rPr lang="en-US" dirty="0"/>
            </a:b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pPr>
              <a:defRPr/>
            </a:pPr>
            <a:fld id="{6F808C0C-18BC-43BD-BF39-F66E6E6D2485}" type="slidenum">
              <a:rPr lang="en-US" smtClean="0"/>
              <a:pPr>
                <a:defRPr/>
              </a:pPr>
              <a:t>23</a:t>
            </a:fld>
            <a:endParaRPr lang="en-US" dirty="0"/>
          </a:p>
        </p:txBody>
      </p:sp>
    </p:spTree>
    <p:extLst>
      <p:ext uri="{BB962C8B-B14F-4D97-AF65-F5344CB8AC3E}">
        <p14:creationId xmlns:p14="http://schemas.microsoft.com/office/powerpoint/2010/main" val="87750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143000"/>
          </a:xfrm>
        </p:spPr>
        <p:txBody>
          <a:bodyPr rtlCol="0">
            <a:normAutofit/>
          </a:bodyPr>
          <a:lstStyle/>
          <a:p>
            <a:pPr fontAlgn="auto">
              <a:spcAft>
                <a:spcPts val="0"/>
              </a:spcAft>
              <a:defRPr/>
            </a:pPr>
            <a:r>
              <a:rPr lang="en-US" b="1" dirty="0" smtClean="0">
                <a:solidFill>
                  <a:schemeClr val="tx2">
                    <a:lumMod val="60000"/>
                    <a:lumOff val="40000"/>
                  </a:schemeClr>
                </a:solidFill>
              </a:rPr>
              <a:t>NCSC Assessment</a:t>
            </a:r>
            <a:endParaRPr lang="en-US" b="1" dirty="0">
              <a:solidFill>
                <a:schemeClr val="tx2">
                  <a:lumMod val="60000"/>
                  <a:lumOff val="40000"/>
                </a:schemeClr>
              </a:solidFill>
            </a:endParaRPr>
          </a:p>
        </p:txBody>
      </p:sp>
      <p:sp>
        <p:nvSpPr>
          <p:cNvPr id="2" name="Slide Number Placeholder 1"/>
          <p:cNvSpPr>
            <a:spLocks noGrp="1"/>
          </p:cNvSpPr>
          <p:nvPr>
            <p:ph type="sldNum" sz="quarter" idx="12"/>
          </p:nvPr>
        </p:nvSpPr>
        <p:spPr/>
        <p:txBody>
          <a:bodyPr/>
          <a:lstStyle/>
          <a:p>
            <a:pPr>
              <a:defRPr/>
            </a:pPr>
            <a:fld id="{FE26DDB0-6610-4B57-BE49-9052638DDC4D}"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Who takes the Assessment?</a:t>
            </a:r>
          </a:p>
        </p:txBody>
      </p:sp>
      <p:sp>
        <p:nvSpPr>
          <p:cNvPr id="3" name="Content Placeholder 2"/>
          <p:cNvSpPr>
            <a:spLocks noGrp="1"/>
          </p:cNvSpPr>
          <p:nvPr>
            <p:ph idx="1"/>
          </p:nvPr>
        </p:nvSpPr>
        <p:spPr>
          <a:xfrm>
            <a:off x="457200" y="1524000"/>
            <a:ext cx="8229600" cy="4754563"/>
          </a:xfrm>
        </p:spPr>
        <p:txBody>
          <a:bodyPr rtlCol="0">
            <a:normAutofit/>
          </a:bodyPr>
          <a:lstStyle/>
          <a:p>
            <a:pPr fontAlgn="auto">
              <a:spcAft>
                <a:spcPts val="0"/>
              </a:spcAft>
              <a:buFont typeface="Arial" pitchFamily="34" charset="0"/>
              <a:buChar char="•"/>
              <a:defRPr/>
            </a:pPr>
            <a:r>
              <a:rPr lang="en-US" sz="2800" dirty="0">
                <a:latin typeface="Arial" panose="020B0604020202020204" pitchFamily="34" charset="0"/>
                <a:cs typeface="Arial" panose="020B0604020202020204" pitchFamily="34" charset="0"/>
              </a:rPr>
              <a:t>There will be a NCSC AA-AAS in </a:t>
            </a:r>
            <a:r>
              <a:rPr lang="en-US" sz="2800" dirty="0" smtClean="0">
                <a:latin typeface="Arial" panose="020B0604020202020204" pitchFamily="34" charset="0"/>
                <a:cs typeface="Arial" panose="020B0604020202020204" pitchFamily="34" charset="0"/>
              </a:rPr>
              <a:t>math </a:t>
            </a:r>
            <a:r>
              <a:rPr lang="en-US" sz="2800" dirty="0">
                <a:latin typeface="Arial" panose="020B0604020202020204" pitchFamily="34" charset="0"/>
                <a:cs typeface="Arial" panose="020B0604020202020204" pitchFamily="34" charset="0"/>
              </a:rPr>
              <a:t>and one in ELA, which includes both reading and writing, for grades 3-8 and </a:t>
            </a:r>
            <a:r>
              <a:rPr lang="en-US" sz="2800" dirty="0" smtClean="0">
                <a:latin typeface="Arial" panose="020B0604020202020204" pitchFamily="34" charset="0"/>
                <a:cs typeface="Arial" panose="020B0604020202020204" pitchFamily="34" charset="0"/>
              </a:rPr>
              <a:t>11</a:t>
            </a:r>
            <a:endParaRPr lang="en-US" sz="2800" dirty="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IEP </a:t>
            </a:r>
            <a:r>
              <a:rPr lang="en-US" sz="2800" dirty="0" smtClean="0">
                <a:latin typeface="Arial" panose="020B0604020202020204" pitchFamily="34" charset="0"/>
                <a:cs typeface="Arial" panose="020B0604020202020204" pitchFamily="34" charset="0"/>
              </a:rPr>
              <a:t>team, which includes the parents or guardian, will determine</a:t>
            </a:r>
            <a:r>
              <a:rPr lang="en-US" sz="2800" dirty="0">
                <a:latin typeface="Arial" panose="020B0604020202020204" pitchFamily="34" charset="0"/>
                <a:cs typeface="Arial" panose="020B0604020202020204" pitchFamily="34" charset="0"/>
              </a:rPr>
              <a:t>, on an individual basis, whether a student will take </a:t>
            </a:r>
            <a:r>
              <a:rPr lang="en-US" sz="2800" dirty="0" smtClean="0">
                <a:latin typeface="Arial" panose="020B0604020202020204" pitchFamily="34" charset="0"/>
                <a:cs typeface="Arial" panose="020B0604020202020204" pitchFamily="34" charset="0"/>
              </a:rPr>
              <a:t>the NCSC AA-AAS.</a:t>
            </a:r>
          </a:p>
          <a:p>
            <a:pPr marL="0" indent="0" fontAlgn="auto">
              <a:spcAft>
                <a:spcPts val="0"/>
              </a:spcAft>
              <a:buNone/>
              <a:defRPr/>
            </a:pP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AD64FB64-4553-46A0-956D-AF32AAC974F3}"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Format</a:t>
            </a:r>
          </a:p>
        </p:txBody>
      </p:sp>
      <p:sp>
        <p:nvSpPr>
          <p:cNvPr id="3" name="Content Placeholder 2"/>
          <p:cNvSpPr>
            <a:spLocks noGrp="1"/>
          </p:cNvSpPr>
          <p:nvPr>
            <p:ph idx="1"/>
          </p:nvPr>
        </p:nvSpPr>
        <p:spPr>
          <a:xfrm>
            <a:off x="457200" y="1524000"/>
            <a:ext cx="8229600" cy="4525963"/>
          </a:xfrm>
        </p:spPr>
        <p:txBody>
          <a:bodyPr rtlCol="0">
            <a:noAutofit/>
          </a:bodyPr>
          <a:lstStyle/>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Approximately </a:t>
            </a:r>
            <a:r>
              <a:rPr lang="en-US" sz="2800" dirty="0">
                <a:latin typeface="Arial" panose="020B0604020202020204" pitchFamily="34" charset="0"/>
                <a:cs typeface="Arial" panose="020B0604020202020204" pitchFamily="34" charset="0"/>
              </a:rPr>
              <a:t>30 items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each </a:t>
            </a:r>
            <a:r>
              <a:rPr lang="en-US" sz="2800" dirty="0" smtClean="0">
                <a:latin typeface="Arial" panose="020B0604020202020204" pitchFamily="34" charset="0"/>
                <a:cs typeface="Arial" panose="020B0604020202020204" pitchFamily="34" charset="0"/>
              </a:rPr>
              <a:t>subject, which </a:t>
            </a:r>
            <a:r>
              <a:rPr lang="en-US" sz="2800" dirty="0">
                <a:latin typeface="Arial" panose="020B0604020202020204" pitchFamily="34" charset="0"/>
                <a:cs typeface="Arial" panose="020B0604020202020204" pitchFamily="34" charset="0"/>
              </a:rPr>
              <a:t>will cover approximately 10 </a:t>
            </a:r>
            <a:r>
              <a:rPr lang="en-US" sz="2800" dirty="0" smtClean="0">
                <a:latin typeface="Arial" panose="020B0604020202020204" pitchFamily="34" charset="0"/>
                <a:cs typeface="Arial" panose="020B0604020202020204" pitchFamily="34" charset="0"/>
              </a:rPr>
              <a:t>CCCs</a:t>
            </a:r>
          </a:p>
          <a:p>
            <a:pPr fontAlgn="auto">
              <a:spcAft>
                <a:spcPts val="0"/>
              </a:spcAft>
              <a:buFont typeface="Arial" pitchFamily="34" charset="0"/>
              <a:buChar char="•"/>
              <a:defRPr/>
            </a:pPr>
            <a:r>
              <a:rPr lang="en-US" sz="2800" dirty="0">
                <a:latin typeface="Arial" panose="020B0604020202020204" pitchFamily="34" charset="0"/>
                <a:cs typeface="Arial" panose="020B0604020202020204" pitchFamily="34" charset="0"/>
              </a:rPr>
              <a:t>Most of the assessment items ask the student to select the correct response (e.g. multiple choice</a:t>
            </a:r>
            <a:r>
              <a:rPr lang="en-US" sz="2800" dirty="0" smtClean="0">
                <a:latin typeface="Arial" panose="020B0604020202020204" pitchFamily="34" charset="0"/>
                <a:cs typeface="Arial" panose="020B0604020202020204" pitchFamily="34" charset="0"/>
              </a:rPr>
              <a:t>).  </a:t>
            </a: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Some items will </a:t>
            </a:r>
            <a:r>
              <a:rPr lang="en-US" sz="2800" dirty="0">
                <a:latin typeface="Arial" panose="020B0604020202020204" pitchFamily="34" charset="0"/>
                <a:cs typeface="Arial" panose="020B0604020202020204" pitchFamily="34" charset="0"/>
              </a:rPr>
              <a:t>require the student to construct a </a:t>
            </a:r>
            <a:r>
              <a:rPr lang="en-US" sz="2800" dirty="0" smtClean="0">
                <a:latin typeface="Arial" panose="020B0604020202020204" pitchFamily="34" charset="0"/>
                <a:cs typeface="Arial" panose="020B0604020202020204" pitchFamily="34" charset="0"/>
              </a:rPr>
              <a:t>response (e.g. write a short answer or use an alternate way to respond e.g. picture symbols)</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2B50826B-E965-42CC-9AC2-9591825F3417}" type="slidenum">
              <a:rPr lang="en-US"/>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Technology</a:t>
            </a:r>
          </a:p>
        </p:txBody>
      </p:sp>
      <p:sp>
        <p:nvSpPr>
          <p:cNvPr id="143362" name="Content Placeholder 2"/>
          <p:cNvSpPr>
            <a:spLocks noGrp="1"/>
          </p:cNvSpPr>
          <p:nvPr>
            <p:ph idx="1"/>
          </p:nvPr>
        </p:nvSpPr>
        <p:spPr>
          <a:xfrm>
            <a:off x="381000" y="1543854"/>
            <a:ext cx="8229600" cy="5294313"/>
          </a:xfrm>
        </p:spPr>
        <p:txBody>
          <a:bodyPr/>
          <a:lstStyle/>
          <a:p>
            <a:r>
              <a:rPr lang="en-US" sz="2800" dirty="0" smtClean="0">
                <a:latin typeface="Arial" panose="020B0604020202020204" pitchFamily="34" charset="0"/>
                <a:cs typeface="Arial" panose="020B0604020202020204" pitchFamily="34" charset="0"/>
              </a:rPr>
              <a:t>This will be an online testing program</a:t>
            </a:r>
          </a:p>
          <a:p>
            <a:r>
              <a:rPr lang="en-US" sz="2800" dirty="0" smtClean="0">
                <a:latin typeface="Arial" panose="020B0604020202020204" pitchFamily="34" charset="0"/>
                <a:cs typeface="Arial" panose="020B0604020202020204" pitchFamily="34" charset="0"/>
              </a:rPr>
              <a:t>Some students will use the online testing program directly on the computer</a:t>
            </a:r>
          </a:p>
          <a:p>
            <a:r>
              <a:rPr lang="en-US" sz="2800" dirty="0" smtClean="0">
                <a:latin typeface="Arial" panose="020B0604020202020204" pitchFamily="34" charset="0"/>
                <a:cs typeface="Arial" panose="020B0604020202020204" pitchFamily="34" charset="0"/>
              </a:rPr>
              <a:t>For other students, the teacher may print out testing materials  and enter student responses into the computer.</a:t>
            </a: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2429E220-016E-49CA-83CB-F409C22808BC}"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Length of Assessment</a:t>
            </a:r>
          </a:p>
        </p:txBody>
      </p:sp>
      <p:sp>
        <p:nvSpPr>
          <p:cNvPr id="3" name="Content Placeholder 2"/>
          <p:cNvSpPr>
            <a:spLocks noGrp="1"/>
          </p:cNvSpPr>
          <p:nvPr>
            <p:ph idx="1"/>
          </p:nvPr>
        </p:nvSpPr>
        <p:spPr>
          <a:xfrm>
            <a:off x="457200" y="1447800"/>
            <a:ext cx="8229600" cy="5105400"/>
          </a:xfrm>
        </p:spPr>
        <p:txBody>
          <a:bodyPr rtlCol="0">
            <a:normAutofit/>
          </a:bodyPr>
          <a:lstStyle/>
          <a:p>
            <a:pPr fontAlgn="auto">
              <a:spcAft>
                <a:spcPts val="0"/>
              </a:spcAft>
              <a:buFont typeface="Arial" pitchFamily="34" charset="0"/>
              <a:buChar char="•"/>
              <a:defRPr/>
            </a:pPr>
            <a:r>
              <a:rPr lang="en-US" sz="2800" dirty="0">
                <a:latin typeface="Arial" panose="020B0604020202020204" pitchFamily="34" charset="0"/>
                <a:cs typeface="Arial" panose="020B0604020202020204" pitchFamily="34" charset="0"/>
              </a:rPr>
              <a:t>Expected testing time </a:t>
            </a:r>
            <a:r>
              <a:rPr lang="en-US" sz="2800" dirty="0" smtClean="0">
                <a:latin typeface="Arial" panose="020B0604020202020204" pitchFamily="34" charset="0"/>
                <a:cs typeface="Arial" panose="020B0604020202020204" pitchFamily="34" charset="0"/>
              </a:rPr>
              <a:t>will be </a:t>
            </a:r>
            <a:r>
              <a:rPr lang="en-US" sz="2800" dirty="0">
                <a:latin typeface="Arial" panose="020B0604020202020204" pitchFamily="34" charset="0"/>
                <a:cs typeface="Arial" panose="020B0604020202020204" pitchFamily="34" charset="0"/>
              </a:rPr>
              <a:t>approximately 1.5 – 2 hours for each assessment (</a:t>
            </a:r>
            <a:r>
              <a:rPr lang="en-US" sz="2800" dirty="0" smtClean="0">
                <a:latin typeface="Arial" panose="020B0604020202020204" pitchFamily="34" charset="0"/>
                <a:cs typeface="Arial" panose="020B0604020202020204" pitchFamily="34" charset="0"/>
              </a:rPr>
              <a:t>math </a:t>
            </a:r>
            <a:r>
              <a:rPr lang="en-US" sz="2800" dirty="0">
                <a:latin typeface="Arial" panose="020B0604020202020204" pitchFamily="34" charset="0"/>
                <a:cs typeface="Arial" panose="020B0604020202020204" pitchFamily="34" charset="0"/>
              </a:rPr>
              <a:t>and ELA.) </a:t>
            </a:r>
            <a:endParaRPr lang="en-US" sz="28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Each </a:t>
            </a:r>
            <a:r>
              <a:rPr lang="en-US" sz="2800" dirty="0">
                <a:latin typeface="Arial" panose="020B0604020202020204" pitchFamily="34" charset="0"/>
                <a:cs typeface="Arial" panose="020B0604020202020204" pitchFamily="34" charset="0"/>
              </a:rPr>
              <a:t>student’s assessment can be completed in multiple smaller time slots </a:t>
            </a:r>
            <a:r>
              <a:rPr lang="en-US" sz="2800" dirty="0" smtClean="0">
                <a:latin typeface="Arial" panose="020B0604020202020204" pitchFamily="34" charset="0"/>
                <a:cs typeface="Arial" panose="020B0604020202020204" pitchFamily="34" charset="0"/>
              </a:rPr>
              <a:t>over a 2 month period to meet </a:t>
            </a:r>
            <a:r>
              <a:rPr lang="en-US" sz="2800" dirty="0">
                <a:latin typeface="Arial" panose="020B0604020202020204" pitchFamily="34" charset="0"/>
                <a:cs typeface="Arial" panose="020B0604020202020204" pitchFamily="34" charset="0"/>
              </a:rPr>
              <a:t>the student’s needs. </a:t>
            </a:r>
            <a:endParaRPr lang="en-US"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319254C9-DE70-43A8-91C1-AD0FE60E26EE}" type="slidenum">
              <a:rPr lang="en-US"/>
              <a:pPr>
                <a:defRPr/>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NCSC Project Description Document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4678363"/>
          </a:xfrm>
        </p:spPr>
        <p:txBody>
          <a:bodyPr/>
          <a:lstStyle/>
          <a:p>
            <a:r>
              <a:rPr lang="en-US" sz="2800" dirty="0" smtClean="0">
                <a:latin typeface="Arial" panose="020B0604020202020204" pitchFamily="34" charset="0"/>
                <a:cs typeface="Arial" panose="020B0604020202020204" pitchFamily="34" charset="0"/>
              </a:rPr>
              <a:t>Provides a basic three page overview of the NCSC Project and principles upon which it is based-the minimum information every parent needs</a:t>
            </a:r>
          </a:p>
          <a:p>
            <a:r>
              <a:rPr lang="en-US" sz="2800" dirty="0" smtClean="0">
                <a:latin typeface="Arial" panose="020B0604020202020204" pitchFamily="34" charset="0"/>
                <a:cs typeface="Arial" panose="020B0604020202020204" pitchFamily="34" charset="0"/>
              </a:rPr>
              <a:t>Includes a side column </a:t>
            </a:r>
            <a:r>
              <a:rPr lang="en-US" sz="2800" dirty="0">
                <a:latin typeface="Arial" panose="020B0604020202020204" pitchFamily="34" charset="0"/>
                <a:cs typeface="Arial" panose="020B0604020202020204" pitchFamily="34" charset="0"/>
              </a:rPr>
              <a:t>with key </a:t>
            </a:r>
            <a:r>
              <a:rPr lang="en-US" sz="2800" dirty="0" smtClean="0">
                <a:latin typeface="Arial" panose="020B0604020202020204" pitchFamily="34" charset="0"/>
                <a:cs typeface="Arial" panose="020B0604020202020204" pitchFamily="34" charset="0"/>
              </a:rPr>
              <a:t>points, which can be read by itself </a:t>
            </a:r>
            <a:r>
              <a:rPr lang="en-US" sz="2800" dirty="0">
                <a:latin typeface="Arial" panose="020B0604020202020204" pitchFamily="34" charset="0"/>
                <a:cs typeface="Arial" panose="020B0604020202020204" pitchFamily="34" charset="0"/>
              </a:rPr>
              <a:t>or </a:t>
            </a:r>
            <a:r>
              <a:rPr lang="en-US" sz="2800" dirty="0" smtClean="0">
                <a:latin typeface="Arial" panose="020B0604020202020204" pitchFamily="34" charset="0"/>
                <a:cs typeface="Arial" panose="020B0604020202020204" pitchFamily="34" charset="0"/>
              </a:rPr>
              <a:t>as part of the whole document (depending </a:t>
            </a:r>
            <a:r>
              <a:rPr lang="en-US" sz="2800" dirty="0">
                <a:latin typeface="Arial" panose="020B0604020202020204" pitchFamily="34" charset="0"/>
                <a:cs typeface="Arial" panose="020B0604020202020204" pitchFamily="34" charset="0"/>
              </a:rPr>
              <a:t>on </a:t>
            </a:r>
            <a:r>
              <a:rPr lang="en-US" sz="2800" dirty="0" smtClean="0">
                <a:latin typeface="Arial" panose="020B0604020202020204" pitchFamily="34" charset="0"/>
                <a:cs typeface="Arial" panose="020B0604020202020204" pitchFamily="34" charset="0"/>
              </a:rPr>
              <a:t>the reader’s </a:t>
            </a:r>
            <a:r>
              <a:rPr lang="en-US" sz="2800" dirty="0">
                <a:latin typeface="Arial" panose="020B0604020202020204" pitchFamily="34" charset="0"/>
                <a:cs typeface="Arial" panose="020B0604020202020204" pitchFamily="34" charset="0"/>
              </a:rPr>
              <a:t>needs)</a:t>
            </a:r>
          </a:p>
          <a:p>
            <a:r>
              <a:rPr lang="en-US" sz="2800" dirty="0">
                <a:latin typeface="Arial" panose="020B0604020202020204" pitchFamily="34" charset="0"/>
                <a:cs typeface="Arial" panose="020B0604020202020204" pitchFamily="34" charset="0"/>
              </a:rPr>
              <a:t>Defines a few key terms</a:t>
            </a:r>
          </a:p>
          <a:p>
            <a:r>
              <a:rPr lang="en-US" sz="2800" dirty="0">
                <a:latin typeface="Arial" panose="020B0604020202020204" pitchFamily="34" charset="0"/>
                <a:cs typeface="Arial" panose="020B0604020202020204" pitchFamily="34" charset="0"/>
              </a:rPr>
              <a:t>High school readability level</a:t>
            </a:r>
          </a:p>
          <a:p>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03C66567-74E7-4850-97A2-95FE6932286A}" type="slidenum">
              <a:rPr lang="en-US" smtClean="0"/>
              <a:pPr>
                <a:defRPr/>
              </a:pPr>
              <a:t>3</a:t>
            </a:fld>
            <a:endParaRPr lang="en-US" dirty="0"/>
          </a:p>
        </p:txBody>
      </p:sp>
    </p:spTree>
    <p:extLst>
      <p:ext uri="{BB962C8B-B14F-4D97-AF65-F5344CB8AC3E}">
        <p14:creationId xmlns:p14="http://schemas.microsoft.com/office/powerpoint/2010/main" val="15070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Arial" panose="020B0604020202020204" pitchFamily="34" charset="0"/>
                <a:cs typeface="Arial" panose="020B0604020202020204" pitchFamily="34" charset="0"/>
              </a:rPr>
              <a:t>Project Description-One Page Document</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One page of bullets highlighting key points from three page Project Description document</a:t>
            </a:r>
          </a:p>
          <a:p>
            <a:r>
              <a:rPr lang="en-US" sz="2800" dirty="0" smtClean="0">
                <a:latin typeface="Arial" panose="020B0604020202020204" pitchFamily="34" charset="0"/>
                <a:cs typeface="Arial" panose="020B0604020202020204" pitchFamily="34" charset="0"/>
              </a:rPr>
              <a:t>Can be used as a supplement to that document, but should not replace the three page Project </a:t>
            </a:r>
            <a:r>
              <a:rPr lang="en-US" sz="2800" dirty="0">
                <a:latin typeface="Arial" panose="020B0604020202020204" pitchFamily="34" charset="0"/>
                <a:cs typeface="Arial" panose="020B0604020202020204" pitchFamily="34" charset="0"/>
              </a:rPr>
              <a:t>Description </a:t>
            </a:r>
            <a:r>
              <a:rPr lang="en-US" sz="2800" dirty="0" smtClean="0">
                <a:latin typeface="Arial" panose="020B0604020202020204" pitchFamily="34" charset="0"/>
                <a:cs typeface="Arial" panose="020B0604020202020204" pitchFamily="34" charset="0"/>
              </a:rPr>
              <a:t>document for </a:t>
            </a:r>
            <a:r>
              <a:rPr lang="en-US" sz="2800" dirty="0">
                <a:latin typeface="Arial" panose="020B0604020202020204" pitchFamily="34" charset="0"/>
                <a:cs typeface="Arial" panose="020B0604020202020204" pitchFamily="34" charset="0"/>
              </a:rPr>
              <a:t>parents</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Can be used as a stand alone document for other parties e.g. policymakers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53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accent1"/>
                </a:solidFill>
                <a:latin typeface="Arial" panose="020B0604020202020204" pitchFamily="34" charset="0"/>
                <a:cs typeface="Arial" panose="020B0604020202020204" pitchFamily="34" charset="0"/>
              </a:rPr>
              <a:t>Parent Resources</a:t>
            </a:r>
            <a:r>
              <a:rPr lang="en-US" b="1" dirty="0" smtClean="0">
                <a:solidFill>
                  <a:schemeClr val="accent1"/>
                </a:solidFill>
                <a:latin typeface="Arial" panose="020B0604020202020204" pitchFamily="34" charset="0"/>
                <a:cs typeface="Arial" panose="020B0604020202020204" pitchFamily="34" charset="0"/>
              </a:rPr>
              <a:t/>
            </a:r>
            <a:br>
              <a:rPr lang="en-US" b="1" dirty="0" smtClean="0">
                <a:solidFill>
                  <a:schemeClr val="accent1"/>
                </a:solidFill>
                <a:latin typeface="Arial" panose="020B0604020202020204" pitchFamily="34" charset="0"/>
                <a:cs typeface="Arial" panose="020B0604020202020204" pitchFamily="34" charset="0"/>
              </a:rPr>
            </a:br>
            <a:endParaRPr lang="en-US" b="1" dirty="0">
              <a:solidFill>
                <a:schemeClr val="accent1"/>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04800" y="990600"/>
            <a:ext cx="8229600" cy="5562600"/>
          </a:xfrm>
        </p:spPr>
        <p:txBody>
          <a:bodyPr/>
          <a:lstStyle/>
          <a:p>
            <a:r>
              <a:rPr lang="en-US" dirty="0" smtClean="0"/>
              <a:t>Additional materials designed to help inform parents about NCSC’s work </a:t>
            </a:r>
            <a:r>
              <a:rPr lang="en-US" smtClean="0"/>
              <a:t>and related issues </a:t>
            </a:r>
            <a:r>
              <a:rPr lang="en-US" dirty="0" smtClean="0"/>
              <a:t>can be found at</a:t>
            </a:r>
            <a:r>
              <a:rPr lang="en-US" dirty="0"/>
              <a:t/>
            </a:r>
            <a:br>
              <a:rPr lang="en-US" dirty="0"/>
            </a:br>
            <a:r>
              <a:rPr lang="en-US" dirty="0">
                <a:hlinkClick r:id="rId2"/>
              </a:rPr>
              <a:t>http://</a:t>
            </a:r>
            <a:r>
              <a:rPr lang="en-US" dirty="0" smtClean="0">
                <a:hlinkClick r:id="rId2"/>
              </a:rPr>
              <a:t>www.ncscpartners.org/resources</a:t>
            </a:r>
            <a:r>
              <a:rPr lang="en-US" dirty="0" smtClean="0"/>
              <a:t> </a:t>
            </a:r>
          </a:p>
          <a:p>
            <a:r>
              <a:rPr lang="en-US" dirty="0" smtClean="0"/>
              <a:t>Other topics are: </a:t>
            </a:r>
          </a:p>
          <a:p>
            <a:pPr lvl="1"/>
            <a:r>
              <a:rPr lang="en-US" sz="2400" dirty="0" smtClean="0"/>
              <a:t>The NCSC assessment, </a:t>
            </a:r>
          </a:p>
          <a:p>
            <a:pPr lvl="1"/>
            <a:r>
              <a:rPr lang="en-US" sz="2400" dirty="0" smtClean="0"/>
              <a:t>The NCSC </a:t>
            </a:r>
            <a:r>
              <a:rPr lang="en-US" sz="2400" dirty="0"/>
              <a:t>curriculum/ instructional </a:t>
            </a:r>
            <a:r>
              <a:rPr lang="en-US" sz="2400" dirty="0" smtClean="0"/>
              <a:t>resources</a:t>
            </a:r>
          </a:p>
          <a:p>
            <a:pPr lvl="1"/>
            <a:r>
              <a:rPr lang="en-US" sz="2400" dirty="0" smtClean="0"/>
              <a:t>College and career readiness</a:t>
            </a:r>
          </a:p>
          <a:p>
            <a:pPr lvl="1"/>
            <a:r>
              <a:rPr lang="en-US" sz="2400" dirty="0" smtClean="0"/>
              <a:t>Communicative competence</a:t>
            </a:r>
          </a:p>
          <a:p>
            <a:pPr lvl="1"/>
            <a:r>
              <a:rPr lang="en-US" sz="2400" dirty="0" smtClean="0"/>
              <a:t>Research on instruction/ assessment of students with significant cognitive disabilities</a:t>
            </a:r>
            <a:endParaRPr lang="en-US" sz="2400" dirty="0"/>
          </a:p>
        </p:txBody>
      </p:sp>
      <p:sp>
        <p:nvSpPr>
          <p:cNvPr id="3" name="Slide Number Placeholder 2"/>
          <p:cNvSpPr>
            <a:spLocks noGrp="1"/>
          </p:cNvSpPr>
          <p:nvPr>
            <p:ph type="sldNum" sz="quarter" idx="4294967295"/>
          </p:nvPr>
        </p:nvSpPr>
        <p:spPr>
          <a:xfrm>
            <a:off x="7010400" y="6356350"/>
            <a:ext cx="2133600" cy="365125"/>
          </a:xfrm>
        </p:spPr>
        <p:txBody>
          <a:bodyPr/>
          <a:lstStyle/>
          <a:p>
            <a:pPr>
              <a:defRPr/>
            </a:pPr>
            <a:fld id="{6F808C0C-18BC-43BD-BF39-F66E6E6D2485}" type="slidenum">
              <a:rPr lang="en-US" smtClean="0"/>
              <a:pPr>
                <a:defRPr/>
              </a:pPr>
              <a:t>5</a:t>
            </a:fld>
            <a:endParaRPr lang="en-US" dirty="0"/>
          </a:p>
        </p:txBody>
      </p:sp>
    </p:spTree>
    <p:extLst>
      <p:ext uri="{BB962C8B-B14F-4D97-AF65-F5344CB8AC3E}">
        <p14:creationId xmlns:p14="http://schemas.microsoft.com/office/powerpoint/2010/main" val="335778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b="1" dirty="0" smtClean="0">
                <a:solidFill>
                  <a:schemeClr val="accent1"/>
                </a:solidFill>
                <a:latin typeface="Myriad Pro"/>
              </a:rPr>
              <a:t>Background</a:t>
            </a:r>
            <a:endParaRPr lang="en-US" b="1" dirty="0">
              <a:solidFill>
                <a:schemeClr val="accent1"/>
              </a:solidFill>
              <a:latin typeface="Myriad Pro"/>
            </a:endParaRPr>
          </a:p>
        </p:txBody>
      </p:sp>
      <p:sp>
        <p:nvSpPr>
          <p:cNvPr id="3" name="Slide Number Placeholder 2"/>
          <p:cNvSpPr>
            <a:spLocks noGrp="1"/>
          </p:cNvSpPr>
          <p:nvPr>
            <p:ph type="sldNum" sz="quarter" idx="12"/>
          </p:nvPr>
        </p:nvSpPr>
        <p:spPr/>
        <p:txBody>
          <a:bodyPr/>
          <a:lstStyle/>
          <a:p>
            <a:pPr>
              <a:defRPr/>
            </a:pPr>
            <a:fld id="{6F808C0C-18BC-43BD-BF39-F66E6E6D2485}" type="slidenum">
              <a:rPr lang="en-US" smtClean="0"/>
              <a:pPr>
                <a:defRPr/>
              </a:pPr>
              <a:t>6</a:t>
            </a:fld>
            <a:endParaRPr lang="en-US" dirty="0"/>
          </a:p>
        </p:txBody>
      </p:sp>
    </p:spTree>
    <p:extLst>
      <p:ext uri="{BB962C8B-B14F-4D97-AF65-F5344CB8AC3E}">
        <p14:creationId xmlns:p14="http://schemas.microsoft.com/office/powerpoint/2010/main" val="22245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Alternate Assessment Background</a:t>
            </a:r>
          </a:p>
        </p:txBody>
      </p:sp>
      <p:sp>
        <p:nvSpPr>
          <p:cNvPr id="3" name="Content Placeholder 2"/>
          <p:cNvSpPr>
            <a:spLocks noGrp="1"/>
          </p:cNvSpPr>
          <p:nvPr>
            <p:ph idx="1"/>
          </p:nvPr>
        </p:nvSpPr>
        <p:spPr>
          <a:xfrm>
            <a:off x="228600" y="1143000"/>
            <a:ext cx="8610600" cy="5364162"/>
          </a:xfrm>
        </p:spPr>
        <p:txBody>
          <a:bodyPr rtlCol="0">
            <a:noAutofit/>
          </a:bodyPr>
          <a:lstStyle/>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States are required to have assessments to measure student performance for accountability purposes in math and English Language Arts (ELA) for grades 3-8 and once in high school</a:t>
            </a: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There are alternate assessments for students who have the most significant cognitive disabilities </a:t>
            </a: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These assessments are linked to grade level content but have different expectations for achievement </a:t>
            </a:r>
          </a:p>
          <a:p>
            <a:pPr fontAlgn="auto">
              <a:spcAft>
                <a:spcPts val="0"/>
              </a:spcAft>
              <a:buFont typeface="Arial" pitchFamily="34" charset="0"/>
              <a:buChar char="•"/>
              <a:defRPr/>
            </a:pPr>
            <a:r>
              <a:rPr lang="en-US" sz="2800" dirty="0" smtClean="0">
                <a:latin typeface="Arial" panose="020B0604020202020204" pitchFamily="34" charset="0"/>
                <a:cs typeface="Arial" panose="020B0604020202020204" pitchFamily="34" charset="0"/>
              </a:rPr>
              <a:t>They are referred to as alternate assessments on alternate academic achievement standards (AA-AAS)</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E1370261-888C-4996-97AE-9456AEB22170}"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4925"/>
            <a:ext cx="8229600" cy="1143000"/>
          </a:xfrm>
        </p:spPr>
        <p:txBody>
          <a:bodyPr/>
          <a:lstStyle/>
          <a:p>
            <a:r>
              <a:rPr lang="en-US" dirty="0" smtClean="0">
                <a:latin typeface="Arial" panose="020B0604020202020204" pitchFamily="34" charset="0"/>
                <a:cs typeface="Arial" panose="020B0604020202020204" pitchFamily="34" charset="0"/>
              </a:rPr>
              <a:t>NCSC Background</a:t>
            </a:r>
          </a:p>
        </p:txBody>
      </p:sp>
      <p:sp>
        <p:nvSpPr>
          <p:cNvPr id="3" name="Content Placeholder 2"/>
          <p:cNvSpPr>
            <a:spLocks noGrp="1"/>
          </p:cNvSpPr>
          <p:nvPr>
            <p:ph idx="1"/>
          </p:nvPr>
        </p:nvSpPr>
        <p:spPr>
          <a:xfrm>
            <a:off x="457200" y="1143000"/>
            <a:ext cx="8229600" cy="5715000"/>
          </a:xfrm>
        </p:spPr>
        <p:txBody>
          <a:bodyPr>
            <a:normAutofit/>
          </a:bodyPr>
          <a:lstStyle/>
          <a:p>
            <a:pPr>
              <a:lnSpc>
                <a:spcPct val="90000"/>
              </a:lnSpc>
            </a:pPr>
            <a:r>
              <a:rPr lang="en-US" sz="2800" dirty="0" smtClean="0"/>
              <a:t>In 2010, the U.S. Department  of Education awarded the National Center and State Collaborative (NCSC) a grant to develop a new AA-AAS by the 2014-15 school </a:t>
            </a:r>
            <a:r>
              <a:rPr lang="en-US" sz="2800" dirty="0"/>
              <a:t>year (states may have different implementation </a:t>
            </a:r>
            <a:r>
              <a:rPr lang="en-US" sz="2800" dirty="0" smtClean="0"/>
              <a:t>timelines) </a:t>
            </a:r>
          </a:p>
          <a:p>
            <a:pPr>
              <a:lnSpc>
                <a:spcPct val="90000"/>
              </a:lnSpc>
            </a:pPr>
            <a:r>
              <a:rPr lang="en-US" sz="2800" dirty="0" smtClean="0"/>
              <a:t>24 states and five national organizations are working together as NCSC </a:t>
            </a:r>
            <a:r>
              <a:rPr lang="en-US" sz="2800" dirty="0" smtClean="0">
                <a:latin typeface="Arial" panose="020B0604020202020204" pitchFamily="34" charset="0"/>
                <a:cs typeface="Arial" panose="020B0604020202020204" pitchFamily="34" charset="0"/>
                <a:hlinkClick r:id="rId3"/>
              </a:rPr>
              <a:t>http</a:t>
            </a:r>
            <a:r>
              <a:rPr lang="en-US" sz="2800" dirty="0">
                <a:latin typeface="Arial" panose="020B0604020202020204" pitchFamily="34" charset="0"/>
                <a:cs typeface="Arial" panose="020B0604020202020204" pitchFamily="34" charset="0"/>
                <a:hlinkClick r:id="rId3"/>
              </a:rPr>
              <a:t>://www.ncscpartners.org</a:t>
            </a:r>
            <a:endParaRPr lang="en-US" sz="2800" dirty="0" smtClean="0"/>
          </a:p>
          <a:p>
            <a:pPr>
              <a:lnSpc>
                <a:spcPct val="90000"/>
              </a:lnSpc>
            </a:pPr>
            <a:r>
              <a:rPr lang="en-US" sz="2800" dirty="0" smtClean="0"/>
              <a:t>NCSC is developing instructional resources and assessments (for math and ELA) based on Common Core State Standards (CCSS) that can be used in </a:t>
            </a:r>
            <a:r>
              <a:rPr lang="en-US" sz="2800" dirty="0"/>
              <a:t>any </a:t>
            </a:r>
            <a:r>
              <a:rPr lang="en-US" sz="2800" dirty="0" smtClean="0"/>
              <a:t>state </a:t>
            </a:r>
            <a:r>
              <a:rPr lang="en-US" sz="2800" dirty="0" smtClean="0">
                <a:hlinkClick r:id="rId4"/>
              </a:rPr>
              <a:t>https</a:t>
            </a:r>
            <a:r>
              <a:rPr lang="en-US" sz="2800" dirty="0">
                <a:hlinkClick r:id="rId4"/>
              </a:rPr>
              <a:t>://</a:t>
            </a:r>
            <a:r>
              <a:rPr lang="en-US" sz="2800" dirty="0" smtClean="0">
                <a:hlinkClick r:id="rId4"/>
              </a:rPr>
              <a:t>wiki.ncscpartners.org</a:t>
            </a:r>
            <a:r>
              <a:rPr lang="en-US" sz="2800" dirty="0" smtClean="0"/>
              <a:t>     </a:t>
            </a: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8EEA4DC3-119B-437D-B93F-7AE1E81F285A}"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23950"/>
            <a:ext cx="8839200" cy="5734050"/>
          </a:xfrm>
        </p:spPr>
        <p:txBody>
          <a:bodyPr rtlCol="0">
            <a:noAutofit/>
          </a:bodyPr>
          <a:lstStyle/>
          <a:p>
            <a:pPr fontAlgn="auto">
              <a:spcAft>
                <a:spcPts val="0"/>
              </a:spcAft>
              <a:buFont typeface="Arial" pitchFamily="34" charset="0"/>
              <a:buChar char="•"/>
              <a:defRPr/>
            </a:pPr>
            <a:r>
              <a:rPr lang="en-US" sz="2800" dirty="0" smtClean="0">
                <a:cs typeface="Arial" pitchFamily="34" charset="0"/>
              </a:rPr>
              <a:t>Define what students are expected to know and do for each grade level in math and English language arts (ELA)</a:t>
            </a:r>
          </a:p>
          <a:p>
            <a:pPr fontAlgn="auto">
              <a:spcAft>
                <a:spcPts val="0"/>
              </a:spcAft>
              <a:buFont typeface="Arial" pitchFamily="34" charset="0"/>
              <a:buChar char="•"/>
              <a:defRPr/>
            </a:pPr>
            <a:r>
              <a:rPr lang="en-US" sz="2800" dirty="0" smtClean="0">
                <a:cs typeface="Arial" pitchFamily="34" charset="0"/>
              </a:rPr>
              <a:t>Focus </a:t>
            </a:r>
            <a:r>
              <a:rPr lang="en-US" sz="2800" dirty="0">
                <a:cs typeface="Arial" pitchFamily="34" charset="0"/>
              </a:rPr>
              <a:t>on what is most essential, </a:t>
            </a:r>
            <a:r>
              <a:rPr lang="en-US" sz="2800" dirty="0" smtClean="0">
                <a:cs typeface="Arial" pitchFamily="34" charset="0"/>
              </a:rPr>
              <a:t>not all </a:t>
            </a:r>
            <a:r>
              <a:rPr lang="en-US" sz="2800" dirty="0">
                <a:cs typeface="Arial" pitchFamily="34" charset="0"/>
              </a:rPr>
              <a:t>that can or should be taught </a:t>
            </a:r>
            <a:r>
              <a:rPr lang="en-US" sz="2800" dirty="0" smtClean="0">
                <a:cs typeface="Arial" pitchFamily="34" charset="0"/>
              </a:rPr>
              <a:t>or “</a:t>
            </a:r>
            <a:r>
              <a:rPr lang="en-US" sz="2800" dirty="0">
                <a:cs typeface="Arial" pitchFamily="34" charset="0"/>
              </a:rPr>
              <a:t>how” to teach</a:t>
            </a:r>
            <a:endParaRPr lang="en-US" sz="2800" dirty="0" smtClean="0">
              <a:cs typeface="Arial" pitchFamily="34" charset="0"/>
            </a:endParaRPr>
          </a:p>
          <a:p>
            <a:pPr fontAlgn="auto">
              <a:spcAft>
                <a:spcPts val="0"/>
              </a:spcAft>
              <a:buFont typeface="Arial" pitchFamily="34" charset="0"/>
              <a:buChar char="•"/>
              <a:defRPr/>
            </a:pPr>
            <a:r>
              <a:rPr lang="en-US" sz="2800" dirty="0" smtClean="0">
                <a:cs typeface="Arial" pitchFamily="34" charset="0"/>
              </a:rPr>
              <a:t>Are linked to expectations for college and career success</a:t>
            </a:r>
          </a:p>
          <a:p>
            <a:pPr fontAlgn="auto">
              <a:spcAft>
                <a:spcPts val="0"/>
              </a:spcAft>
              <a:buFont typeface="Arial" pitchFamily="34" charset="0"/>
              <a:buChar char="•"/>
              <a:defRPr/>
            </a:pPr>
            <a:r>
              <a:rPr lang="en-US" sz="2800" dirty="0" smtClean="0">
                <a:cs typeface="Arial" pitchFamily="34" charset="0"/>
              </a:rPr>
              <a:t>Most states have adopted the CCSS and must provide instruction and assessments for ALL students based on these standards. </a:t>
            </a:r>
          </a:p>
          <a:p>
            <a:pPr fontAlgn="auto">
              <a:spcAft>
                <a:spcPts val="0"/>
              </a:spcAft>
              <a:buFont typeface="Arial" pitchFamily="34" charset="0"/>
              <a:buChar char="•"/>
              <a:defRPr/>
            </a:pPr>
            <a:r>
              <a:rPr lang="en-US" sz="2800" dirty="0" smtClean="0">
                <a:cs typeface="Arial" pitchFamily="34" charset="0"/>
              </a:rPr>
              <a:t>The other states have similar college and career ready standards and related assessments</a:t>
            </a:r>
          </a:p>
          <a:p>
            <a:pPr fontAlgn="auto">
              <a:spcAft>
                <a:spcPts val="0"/>
              </a:spcAft>
              <a:buFont typeface="Arial" pitchFamily="34" charset="0"/>
              <a:buChar char="•"/>
              <a:defRPr/>
            </a:pPr>
            <a:endParaRPr lang="en-US" sz="2800" dirty="0" smtClean="0"/>
          </a:p>
          <a:p>
            <a:pPr algn="ctr" fontAlgn="auto">
              <a:spcAft>
                <a:spcPts val="0"/>
              </a:spcAft>
              <a:buFont typeface="Arial" pitchFamily="34" charset="0"/>
              <a:buNone/>
              <a:defRPr/>
            </a:pPr>
            <a:endParaRPr lang="en-US" sz="2800" dirty="0">
              <a:hlinkClick r:id="rId3"/>
            </a:endParaRPr>
          </a:p>
          <a:p>
            <a:pPr algn="ctr" fontAlgn="auto">
              <a:spcAft>
                <a:spcPts val="0"/>
              </a:spcAft>
              <a:buFont typeface="Arial" pitchFamily="34" charset="0"/>
              <a:buNone/>
              <a:defRPr/>
            </a:pPr>
            <a:endParaRPr lang="en-US" sz="2800" dirty="0" smtClean="0">
              <a:hlinkClick r:id="rId3"/>
            </a:endParaRPr>
          </a:p>
          <a:p>
            <a:pPr algn="ctr" fontAlgn="auto">
              <a:spcAft>
                <a:spcPts val="0"/>
              </a:spcAft>
              <a:buFont typeface="Arial" pitchFamily="34" charset="0"/>
              <a:buNone/>
              <a:defRPr/>
            </a:pPr>
            <a:endParaRPr lang="en-US" sz="2800" dirty="0">
              <a:hlinkClick r:id="rId3"/>
            </a:endParaRPr>
          </a:p>
          <a:p>
            <a:pPr algn="ctr" fontAlgn="auto">
              <a:spcAft>
                <a:spcPts val="0"/>
              </a:spcAft>
              <a:buFont typeface="Arial" pitchFamily="34" charset="0"/>
              <a:buNone/>
              <a:defRPr/>
            </a:pPr>
            <a:endParaRPr lang="en-US" sz="2800" dirty="0" smtClean="0">
              <a:hlinkClick r:id="rId3"/>
            </a:endParaRPr>
          </a:p>
          <a:p>
            <a:pPr algn="ctr" fontAlgn="auto">
              <a:spcAft>
                <a:spcPts val="0"/>
              </a:spcAft>
              <a:buFont typeface="Arial" pitchFamily="34" charset="0"/>
              <a:buNone/>
              <a:defRPr/>
            </a:pPr>
            <a:endParaRPr lang="en-US" sz="2800" dirty="0">
              <a:hlinkClick r:id="rId3"/>
            </a:endParaRPr>
          </a:p>
          <a:p>
            <a:pPr algn="ctr" fontAlgn="auto">
              <a:spcAft>
                <a:spcPts val="0"/>
              </a:spcAft>
              <a:buFont typeface="Arial" pitchFamily="34" charset="0"/>
              <a:buNone/>
              <a:defRPr/>
            </a:pPr>
            <a:endParaRPr lang="en-US" sz="2800" dirty="0" smtClean="0">
              <a:hlinkClick r:id="rId3"/>
            </a:endParaRPr>
          </a:p>
          <a:p>
            <a:pPr algn="ctr" fontAlgn="auto">
              <a:spcAft>
                <a:spcPts val="0"/>
              </a:spcAft>
              <a:buFont typeface="Arial" pitchFamily="34" charset="0"/>
              <a:buNone/>
              <a:defRPr/>
            </a:pPr>
            <a:endParaRPr lang="en-US" sz="2800" dirty="0">
              <a:hlinkClick r:id="rId3"/>
            </a:endParaRPr>
          </a:p>
          <a:p>
            <a:pPr algn="ctr" fontAlgn="auto">
              <a:spcAft>
                <a:spcPts val="0"/>
              </a:spcAft>
              <a:buFont typeface="Arial" pitchFamily="34" charset="0"/>
              <a:buNone/>
              <a:defRPr/>
            </a:pPr>
            <a:endParaRPr lang="en-US" sz="2800" dirty="0" smtClean="0">
              <a:hlinkClick r:id="rId3"/>
            </a:endParaRPr>
          </a:p>
          <a:p>
            <a:pPr fontAlgn="auto">
              <a:spcAft>
                <a:spcPts val="0"/>
              </a:spcAft>
              <a:buFont typeface="Arial" pitchFamily="34" charset="0"/>
              <a:buNone/>
              <a:defRPr/>
            </a:pPr>
            <a:endParaRPr lang="en-US" sz="2800" dirty="0" smtClean="0"/>
          </a:p>
          <a:p>
            <a:pPr fontAlgn="auto">
              <a:spcAft>
                <a:spcPts val="0"/>
              </a:spcAft>
              <a:buFont typeface="Arial" pitchFamily="34" charset="0"/>
              <a:buNone/>
              <a:defRPr/>
            </a:pPr>
            <a:endParaRPr lang="en-US" sz="2800" dirty="0" smtClean="0">
              <a:hlinkClick r:id="rId3"/>
            </a:endParaRPr>
          </a:p>
        </p:txBody>
      </p:sp>
      <p:sp>
        <p:nvSpPr>
          <p:cNvPr id="2" name="Slide Number Placeholder 1"/>
          <p:cNvSpPr>
            <a:spLocks noGrp="1"/>
          </p:cNvSpPr>
          <p:nvPr>
            <p:ph type="sldNum" sz="quarter" idx="4294967295"/>
          </p:nvPr>
        </p:nvSpPr>
        <p:spPr>
          <a:xfrm>
            <a:off x="7010400" y="6356350"/>
            <a:ext cx="2133600" cy="365125"/>
          </a:xfrm>
        </p:spPr>
        <p:txBody>
          <a:bodyPr/>
          <a:lstStyle/>
          <a:p>
            <a:pPr>
              <a:defRPr/>
            </a:pPr>
            <a:fld id="{3FCE4CC6-082E-42BB-96BA-B0E88029B65F}" type="slidenum">
              <a:rPr lang="en-US"/>
              <a:pPr>
                <a:defRPr/>
              </a:pPr>
              <a:t>9</a:t>
            </a:fld>
            <a:endParaRPr lang="en-US" dirty="0"/>
          </a:p>
        </p:txBody>
      </p:sp>
      <p:sp>
        <p:nvSpPr>
          <p:cNvPr id="54274" name="TextBox 4"/>
          <p:cNvSpPr txBox="1">
            <a:spLocks noChangeArrowheads="1"/>
          </p:cNvSpPr>
          <p:nvPr/>
        </p:nvSpPr>
        <p:spPr bwMode="auto">
          <a:xfrm>
            <a:off x="457200" y="381000"/>
            <a:ext cx="7010400" cy="369888"/>
          </a:xfrm>
          <a:prstGeom prst="rect">
            <a:avLst/>
          </a:prstGeom>
          <a:noFill/>
          <a:ln w="9525">
            <a:noFill/>
            <a:miter lim="800000"/>
            <a:headEnd/>
            <a:tailEnd/>
          </a:ln>
        </p:spPr>
        <p:txBody>
          <a:bodyPr>
            <a:spAutoFit/>
          </a:bodyPr>
          <a:lstStyle/>
          <a:p>
            <a:endParaRPr lang="en-US" dirty="0">
              <a:latin typeface="Calibri" pitchFamily="34" charset="0"/>
            </a:endParaRPr>
          </a:p>
        </p:txBody>
      </p:sp>
      <p:sp>
        <p:nvSpPr>
          <p:cNvPr id="54277" name="TextBox 3"/>
          <p:cNvSpPr txBox="1">
            <a:spLocks noChangeArrowheads="1"/>
          </p:cNvSpPr>
          <p:nvPr/>
        </p:nvSpPr>
        <p:spPr bwMode="auto">
          <a:xfrm>
            <a:off x="320675" y="150723"/>
            <a:ext cx="7283450" cy="1077218"/>
          </a:xfrm>
          <a:prstGeom prst="rect">
            <a:avLst/>
          </a:prstGeom>
          <a:noFill/>
          <a:ln w="9525">
            <a:noFill/>
            <a:miter lim="800000"/>
            <a:headEnd/>
            <a:tailEnd/>
          </a:ln>
        </p:spPr>
        <p:txBody>
          <a:bodyPr>
            <a:spAutoFit/>
          </a:bodyPr>
          <a:lstStyle/>
          <a:p>
            <a:r>
              <a:rPr lang="en-US" sz="3200" b="1" dirty="0">
                <a:solidFill>
                  <a:schemeClr val="accent1"/>
                </a:solidFill>
                <a:latin typeface="Myriad Pro"/>
              </a:rPr>
              <a:t>Common Core State Standards (CCSS</a:t>
            </a:r>
            <a:r>
              <a:rPr lang="en-US" sz="3200" b="1" dirty="0">
                <a:solidFill>
                  <a:schemeClr val="accent1"/>
                </a:solidFill>
                <a:latin typeface="Calibri"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SC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NCSC Project Summary Doc PPT 5-8-14</Template>
  <TotalTime>2264</TotalTime>
  <Words>2397</Words>
  <Application>Microsoft Office PowerPoint</Application>
  <PresentationFormat>On-screen Show (4:3)</PresentationFormat>
  <Paragraphs>245</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NCSC_Powerpoint</vt:lpstr>
      <vt:lpstr>NCSC Project Description</vt:lpstr>
      <vt:lpstr>Parent Resources http://www.ncscpartners.org/resources  </vt:lpstr>
      <vt:lpstr>NCSC Project Description Document</vt:lpstr>
      <vt:lpstr>Project Description-One Page Document</vt:lpstr>
      <vt:lpstr>Parent Resources </vt:lpstr>
      <vt:lpstr>Background</vt:lpstr>
      <vt:lpstr>Alternate Assessment Background</vt:lpstr>
      <vt:lpstr>NCSC Background</vt:lpstr>
      <vt:lpstr>PowerPoint Presentation</vt:lpstr>
      <vt:lpstr>NCSC’s Value in States Without CCSS</vt:lpstr>
      <vt:lpstr>NCSC Model</vt:lpstr>
      <vt:lpstr>PowerPoint Presentation</vt:lpstr>
      <vt:lpstr>Skills for College and Career Readiness in NCSC Model</vt:lpstr>
      <vt:lpstr>Communication Beliefs</vt:lpstr>
      <vt:lpstr> Examples of NCSC Curriculum Resources </vt:lpstr>
      <vt:lpstr>Learning Progressions Framework (LPF)</vt:lpstr>
      <vt:lpstr>PowerPoint Presentation</vt:lpstr>
      <vt:lpstr>PowerPoint Presentation</vt:lpstr>
      <vt:lpstr>Examples of NCSC Instructional Resources</vt:lpstr>
      <vt:lpstr>PowerPoint Presentation</vt:lpstr>
      <vt:lpstr>PowerPoint Presentation</vt:lpstr>
      <vt:lpstr>PowerPoint Presentation</vt:lpstr>
      <vt:lpstr>        To see all the NCSC curriculum and instructional resources go to https://wiki.ncscpartners.org    </vt:lpstr>
      <vt:lpstr>NCSC Assessment</vt:lpstr>
      <vt:lpstr>Who takes the Assessment?</vt:lpstr>
      <vt:lpstr>Format</vt:lpstr>
      <vt:lpstr>Technology</vt:lpstr>
      <vt:lpstr>Length of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NCSC Instructional Materials and Assessment</dc:title>
  <dc:creator>Ricki Sabia</dc:creator>
  <cp:lastModifiedBy>Ricki Sabia</cp:lastModifiedBy>
  <cp:revision>33</cp:revision>
  <cp:lastPrinted>2013-07-14T19:08:48Z</cp:lastPrinted>
  <dcterms:created xsi:type="dcterms:W3CDTF">2013-09-12T21:50:27Z</dcterms:created>
  <dcterms:modified xsi:type="dcterms:W3CDTF">2014-06-10T16:54:20Z</dcterms:modified>
</cp:coreProperties>
</file>